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Lst>
  <p:sldSz cy="6858000" cx="12192000"/>
  <p:notesSz cx="6858000" cy="9144000"/>
  <p:embeddedFontLst>
    <p:embeddedFont>
      <p:font typeface="Play"/>
      <p:regular r:id="rId174"/>
      <p:bold r:id="rId175"/>
    </p:embeddedFont>
    <p:embeddedFont>
      <p:font typeface="Roboto"/>
      <p:regular r:id="rId176"/>
      <p:bold r:id="rId177"/>
      <p:italic r:id="rId178"/>
      <p:boldItalic r:id="rId179"/>
    </p:embeddedFont>
    <p:embeddedFont>
      <p:font typeface="Roboto Mono"/>
      <p:regular r:id="rId180"/>
      <p:bold r:id="rId181"/>
      <p:italic r:id="rId182"/>
      <p:boldItalic r:id="rId183"/>
    </p:embeddedFont>
    <p:embeddedFont>
      <p:font typeface="Lexend Deca"/>
      <p:regular r:id="rId184"/>
      <p:bold r:id="rId1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1A21CC-2BA6-4756-BF8D-6C1FD82F760C}">
  <a:tblStyle styleId="{471A21CC-2BA6-4756-BF8D-6C1FD82F760C}" styleName="Table_0">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27FDA74-667E-4D34-849A-D4EF1E2BD1F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185" Type="http://schemas.openxmlformats.org/officeDocument/2006/relationships/font" Target="fonts/LexendDeca-bold.fntdata"/><Relationship Id="rId49" Type="http://schemas.openxmlformats.org/officeDocument/2006/relationships/slide" Target="slides/slide42.xml"/><Relationship Id="rId184" Type="http://schemas.openxmlformats.org/officeDocument/2006/relationships/font" Target="fonts/LexendDeca-regular.fntdata"/><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font" Target="fonts/RobotoMono-boldItalic.fntdata"/><Relationship Id="rId32" Type="http://schemas.openxmlformats.org/officeDocument/2006/relationships/slide" Target="slides/slide25.xml"/><Relationship Id="rId182" Type="http://schemas.openxmlformats.org/officeDocument/2006/relationships/font" Target="fonts/RobotoMono-italic.fntdata"/><Relationship Id="rId35" Type="http://schemas.openxmlformats.org/officeDocument/2006/relationships/slide" Target="slides/slide28.xml"/><Relationship Id="rId181" Type="http://schemas.openxmlformats.org/officeDocument/2006/relationships/font" Target="fonts/RobotoMono-bold.fntdata"/><Relationship Id="rId34" Type="http://schemas.openxmlformats.org/officeDocument/2006/relationships/slide" Target="slides/slide27.xml"/><Relationship Id="rId180" Type="http://schemas.openxmlformats.org/officeDocument/2006/relationships/font" Target="fonts/RobotoMono-regular.fntdata"/><Relationship Id="rId37" Type="http://schemas.openxmlformats.org/officeDocument/2006/relationships/slide" Target="slides/slide30.xml"/><Relationship Id="rId176" Type="http://schemas.openxmlformats.org/officeDocument/2006/relationships/font" Target="fonts/Roboto-regular.fntdata"/><Relationship Id="rId36" Type="http://schemas.openxmlformats.org/officeDocument/2006/relationships/slide" Target="slides/slide29.xml"/><Relationship Id="rId175" Type="http://schemas.openxmlformats.org/officeDocument/2006/relationships/font" Target="fonts/Play-bold.fntdata"/><Relationship Id="rId39" Type="http://schemas.openxmlformats.org/officeDocument/2006/relationships/slide" Target="slides/slide32.xml"/><Relationship Id="rId174" Type="http://schemas.openxmlformats.org/officeDocument/2006/relationships/font" Target="fonts/Play-regular.fntdata"/><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font" Target="fonts/Roboto-boldItalic.fntdata"/><Relationship Id="rId178" Type="http://schemas.openxmlformats.org/officeDocument/2006/relationships/font" Target="fonts/Roboto-italic.fntdata"/><Relationship Id="rId177" Type="http://schemas.openxmlformats.org/officeDocument/2006/relationships/font" Target="fonts/Robo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13062b99e_2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713062b99e_2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7d173fea3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37d173fea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37d173fea3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37d173fea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1a8b9f81d8_0_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g31a8b9f81d8_0_3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1a8b9f81d8_0_3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g31a8b9f81d8_0_3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29f748a4c3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329f748a4c3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8df8b749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28df8b749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713062b99e_2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713062b99e_2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713062b99e_2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713062b99e_2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713062b99e_2_51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381" name="Google Shape;1381;g3713062b99e_2_51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7fc81ac95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7fc81ac95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8df8b7498_0_103: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28df8b749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7fc81ac95e_0_8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37fc81ac95e_0_8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37fc81ac95e_0_8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37fc81ac95e_0_8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37fc81ac95e_0_9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37fc81ac95e_0_9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37fc81ac95e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7fc81ac95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7fc81ac95e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7fc81ac95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713062b99e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3713062b99e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3713062b99e_2_53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46" name="Google Shape;1446;g3713062b99e_2_53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73f97291a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373f97291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3713062b99e_2_541: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61" name="Google Shape;1461;g3713062b99e_2_54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3713062b99e_2_54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71" name="Google Shape;1471;g3713062b99e_2_54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8df8b749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28df8b749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3713062b99e_2_55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78" name="Google Shape;1478;g3713062b99e_2_55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713062b99e_2_56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89" name="Google Shape;1489;g3713062b99e_2_56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3713062b99e_2_572: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00" name="Google Shape;1500;g3713062b99e_2_57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713062b99e_2_57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07" name="Google Shape;1507;g3713062b99e_2_57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713062b99e_2_58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16" name="Google Shape;1516;g3713062b99e_2_58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713062b99e_2_591: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25" name="Google Shape;1525;g3713062b99e_2_59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3713062b99e_2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3713062b99e_2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3713062b99e_2_640: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41" name="Google Shape;1541;g3713062b99e_2_64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3713062b99e_2_64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53" name="Google Shape;1553;g3713062b99e_2_64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7fc81ac95e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37fc81ac95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713062b99e_0_0: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713062b9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373f97291a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373f97291a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3713062b99e_2_65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85" name="Google Shape;1585;g3713062b99e_2_65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3713062b99e_2_666: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94" name="Google Shape;1594;g3713062b99e_2_666: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713062b99e_2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3713062b99e_2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3713062b99e_2_700: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12" name="Google Shape;1612;g3713062b99e_2_70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3713062b99e_2_70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24" name="Google Shape;1624;g3713062b99e_2_70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3713062b99e_2_71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37" name="Google Shape;1637;g3713062b99e_2_71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3713062b99e_2_72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49" name="Google Shape;1649;g3713062b99e_2_72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3713062b99e_2_73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56" name="Google Shape;1656;g3713062b99e_2_73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3713062b99e_2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3713062b99e_2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713062b99e_0_61: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713062b99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3713062b99e_2_742: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69" name="Google Shape;1669;g3713062b99e_2_74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3713062b99e_2_74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77" name="Google Shape;1677;g3713062b99e_2_74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3713062b99e_2_75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89" name="Google Shape;1689;g3713062b99e_2_75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3713062b99e_2_76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01" name="Google Shape;1701;g3713062b99e_2_76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3713062b99e_2_77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10" name="Google Shape;1710;g3713062b99e_2_77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372992ecb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372992ecb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37fc81ac9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37fc81ac9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37fc81ac95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37fc81ac9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37fc81ac95e_0_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36" name="Google Shape;1736;g37fc81ac95e_0_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37fc81ac95e_0_1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46" name="Google Shape;1746;g37fc81ac95e_0_1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713062b99e_0_68: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713062b99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37fc81ac95e_0_2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56" name="Google Shape;1756;g37fc81ac95e_0_2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37fc81ac95e_0_35: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65" name="Google Shape;1765;g37fc81ac95e_0_3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37fc81ac95e_0_41: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72" name="Google Shape;1772;g37fc81ac95e_0_4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37fc81ac95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37fc81ac95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37fc81ac95e_0_5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87" name="Google Shape;1787;g37fc81ac95e_0_5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37fc81ac95e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37fc81ac95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37fc81ac95e_0_6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802" name="Google Shape;1802;g37fc81ac95e_0_6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713062b99e_0_74: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713062b99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713062b99e_0_80: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713062b99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13062b99e_0_86: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713062b99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713062b99e_2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713062b99e_2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713062b99e_0_92: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713062b99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713062b99e_2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713062b99e_2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a8b9f81d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31a8b9f81d8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7e4f87d9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7e4f87d94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713062b99e_2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713062b99e_2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713062b99e_2_16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713062b99e_2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713062b99e_2_1581: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58" name="Google Shape;458;g3713062b99e_2_158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d48bb6234274abe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d48bb6234274abe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13062b99e_2_1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713062b99e_2_15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713062b99e_2_159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7d48bb6234274abe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d48bb6234274abe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7d48bb6234274abe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7d48bb6234274abe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b1f8c7c04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b1f8c7c0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713062b99e_2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713062b99e_2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2b1f8c7c0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32b1f8c7c04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7e4f87d94a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7e4f87d94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2b1f8c7c0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32b1f8c7c04_2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2b1f8c7c0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32b1f8c7c04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a8b9f81d8_0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31a8b9f81d8_0_4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31a8b9f81d8_0_4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a8b9f81d8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31a8b9f81d8_0_2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31a8b9f81d8_0_2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1a8b9f81d8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31a8b9f81d8_0_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g31a8b9f81d8_0_2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a8b9f81d8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31a8b9f81d8_0_6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31a8b9f81d8_0_6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1a8b9f81d8_0_7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31a8b9f81d8_0_7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31a8b9f81d8_0_7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713062b99e_2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713062b99e_2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1a8b9f81d8_0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g31a8b9f81d8_0_8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31a8b9f81d8_0_8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1a8b9f81d8_0_9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g31a8b9f81d8_0_9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31a8b9f81d8_0_9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1a8b9f81d8_0_10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g31a8b9f81d8_0_10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31a8b9f81d8_0_10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a8b9f81d8_0_1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g31a8b9f81d8_0_1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g31a8b9f81d8_0_1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1a8b9f81d8_0_1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g31a8b9f81d8_0_12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31a8b9f81d8_0_12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1a8b9f81d8_0_1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31a8b9f81d8_0_1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31a8b9f81d8_0_12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1a8b9f81d8_0_1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31a8b9f81d8_0_13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31a8b9f81d8_0_13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1a8b9f81d8_0_1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31a8b9f81d8_0_13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31a8b9f81d8_0_13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1a8b9f81d8_0_1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g31a8b9f81d8_0_15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31a8b9f81d8_0_15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1a8b9f81d8_0_1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31a8b9f81d8_0_18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31a8b9f81d8_0_18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13062b99e_2_15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713062b99e_2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1a8b9f81d8_0_19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g31a8b9f81d8_0_19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g31a8b9f81d8_0_19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1a8b9f81d8_0_20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g31a8b9f81d8_0_20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31a8b9f81d8_0_20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1a8b9f81d8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31a8b9f81d8_0_2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1a8b9f81d8_0_2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31a8b9f81d8_0_2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1a8b9f81d8_0_2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31a8b9f81d8_0_2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a8b9f81d8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31a8b9f81d8_0_2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1a8b9f81d8_0_2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31a8b9f81d8_0_2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1a8b9f81d8_0_2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31a8b9f81d8_0_2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1a8b9f81d8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31a8b9f81d8_0_2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a8b9f81d8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31a8b9f81d8_0_2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713062b99e_2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713062b99e_2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1a8b9f81d8_0_2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31a8b9f81d8_0_26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1a8b9f81d8_0_2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31a8b9f81d8_0_2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1a8b9f81d8_0_2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31a8b9f81d8_0_27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1a8b9f81d8_0_2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31a8b9f81d8_0_28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31a8b9f81d8_0_2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31a8b9f81d8_0_2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1a8b9f81d8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31a8b9f81d8_0_2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1a8b9f81d8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31a8b9f81d8_0_28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31a8b9f81d8_0_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31a8b9f81d8_0_29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1a8b9f81d8_0_2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31a8b9f81d8_0_29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1a8b9f81d8_0_2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31a8b9f81d8_0_29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654ca6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654ca6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1a8b9f81d8_0_2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g31a8b9f81d8_0_29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1a8b9f81d8_0_2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g31a8b9f81d8_0_29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1a8b9f81d8_0_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31a8b9f81d8_0_29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1a8b9f81d8_0_2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31a8b9f81d8_0_29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1a8b9f81d8_0_3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g31a8b9f81d8_0_30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1a8b9f81d8_0_3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g31a8b9f81d8_0_30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1a8b9f81d8_0_3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g31a8b9f81d8_0_3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1a8b9f81d8_0_3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g31a8b9f81d8_0_30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1a8b9f81d8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g31a8b9f81d8_0_3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1a8b9f81d8_0_3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g31a8b9f81d8_0_3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4"/>
          <p:cNvSpPr txBox="1"/>
          <p:nvPr>
            <p:ph type="ctrTitle"/>
          </p:nvPr>
        </p:nvSpPr>
        <p:spPr>
          <a:xfrm>
            <a:off x="914400" y="2130425"/>
            <a:ext cx="103632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89" name="Google Shape;89;p14"/>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5"/>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5"/>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6"/>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16"/>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6"/>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6"/>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7"/>
          <p:cNvSpPr txBox="1"/>
          <p:nvPr>
            <p:ph type="title"/>
          </p:nvPr>
        </p:nvSpPr>
        <p:spPr>
          <a:xfrm>
            <a:off x="963084" y="4406900"/>
            <a:ext cx="103632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7"/>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p17"/>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7"/>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txBox="1"/>
          <p:nvPr>
            <p:ph idx="1" type="body"/>
          </p:nvPr>
        </p:nvSpPr>
        <p:spPr>
          <a:xfrm>
            <a:off x="609600" y="1600200"/>
            <a:ext cx="53847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p18"/>
          <p:cNvSpPr txBox="1"/>
          <p:nvPr>
            <p:ph idx="2" type="body"/>
          </p:nvPr>
        </p:nvSpPr>
        <p:spPr>
          <a:xfrm>
            <a:off x="6197600" y="1600200"/>
            <a:ext cx="53847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p18"/>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8"/>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8"/>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9"/>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p19"/>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p19"/>
          <p:cNvSpPr txBox="1"/>
          <p:nvPr>
            <p:ph idx="3" type="body"/>
          </p:nvPr>
        </p:nvSpPr>
        <p:spPr>
          <a:xfrm>
            <a:off x="6193367" y="1535113"/>
            <a:ext cx="53892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p19"/>
          <p:cNvSpPr txBox="1"/>
          <p:nvPr>
            <p:ph idx="4" type="body"/>
          </p:nvPr>
        </p:nvSpPr>
        <p:spPr>
          <a:xfrm>
            <a:off x="6193367" y="2174875"/>
            <a:ext cx="53892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p19"/>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9"/>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0"/>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609600" y="273050"/>
            <a:ext cx="4011300" cy="1162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1"/>
          <p:cNvSpPr txBox="1"/>
          <p:nvPr>
            <p:ph idx="1" type="body"/>
          </p:nvPr>
        </p:nvSpPr>
        <p:spPr>
          <a:xfrm>
            <a:off x="4766733" y="273050"/>
            <a:ext cx="6815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2" name="Google Shape;132;p21"/>
          <p:cNvSpPr txBox="1"/>
          <p:nvPr>
            <p:ph idx="2" type="body"/>
          </p:nvPr>
        </p:nvSpPr>
        <p:spPr>
          <a:xfrm>
            <a:off x="609600" y="1435100"/>
            <a:ext cx="40113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3" name="Google Shape;133;p21"/>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1"/>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1"/>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2"/>
          <p:cNvSpPr/>
          <p:nvPr>
            <p:ph idx="2" type="pic"/>
          </p:nvPr>
        </p:nvSpPr>
        <p:spPr>
          <a:xfrm>
            <a:off x="2389717" y="612775"/>
            <a:ext cx="7315200" cy="4114800"/>
          </a:xfrm>
          <a:prstGeom prst="rect">
            <a:avLst/>
          </a:prstGeom>
          <a:noFill/>
          <a:ln>
            <a:noFill/>
          </a:ln>
        </p:spPr>
      </p:sp>
      <p:sp>
        <p:nvSpPr>
          <p:cNvPr id="139" name="Google Shape;139;p22"/>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0" name="Google Shape;140;p22"/>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2"/>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3"/>
          <p:cNvSpPr txBox="1"/>
          <p:nvPr>
            <p:ph idx="1" type="body"/>
          </p:nvPr>
        </p:nvSpPr>
        <p:spPr>
          <a:xfrm rot="5400000">
            <a:off x="3832950" y="-1623150"/>
            <a:ext cx="4526100"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23"/>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3"/>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3"/>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7285050" y="1828788"/>
            <a:ext cx="5851500"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4"/>
          <p:cNvSpPr txBox="1"/>
          <p:nvPr>
            <p:ph idx="1" type="body"/>
          </p:nvPr>
        </p:nvSpPr>
        <p:spPr>
          <a:xfrm rot="5400000">
            <a:off x="1697000" y="-812862"/>
            <a:ext cx="5851500" cy="8026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p24"/>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4"/>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4"/>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26"/>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61" name="Google Shape;161;p26"/>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2" name="Google Shape;162;p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27"/>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5" name="Google Shape;165;p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2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68" name="Google Shape;168;p2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69" name="Google Shape;169;p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72" name="Google Shape;172;p29"/>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73" name="Google Shape;173;p29"/>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74" name="Google Shape;174;p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3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77" name="Google Shape;177;p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3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80" name="Google Shape;180;p31"/>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81" name="Google Shape;181;p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32"/>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184" name="Google Shape;184;p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3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33"/>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188" name="Google Shape;188;p33"/>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9" name="Google Shape;189;p33"/>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0" name="Google Shape;190;p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34"/>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193" name="Google Shape;193;p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3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196" name="Google Shape;196;p35"/>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197" name="Google Shape;197;p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0" name="Shape 200"/>
        <p:cNvGrpSpPr/>
        <p:nvPr/>
      </p:nvGrpSpPr>
      <p:grpSpPr>
        <a:xfrm>
          <a:off x="0" y="0"/>
          <a:ext cx="0" cy="0"/>
          <a:chOff x="0" y="0"/>
          <a:chExt cx="0" cy="0"/>
        </a:xfrm>
      </p:grpSpPr>
      <p:sp>
        <p:nvSpPr>
          <p:cNvPr id="201" name="Google Shape;201;p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02" name="Google Shape;202;p3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1600"/>
              </a:spcBef>
              <a:spcAft>
                <a:spcPts val="0"/>
              </a:spcAft>
              <a:buClr>
                <a:schemeClr val="dk1"/>
              </a:buClr>
              <a:buSzPts val="1900"/>
              <a:buChar char="○"/>
              <a:defRPr/>
            </a:lvl2pPr>
            <a:lvl3pPr indent="-349250" lvl="2" marL="1371600" algn="l">
              <a:lnSpc>
                <a:spcPct val="90000"/>
              </a:lnSpc>
              <a:spcBef>
                <a:spcPts val="1600"/>
              </a:spcBef>
              <a:spcAft>
                <a:spcPts val="0"/>
              </a:spcAft>
              <a:buClr>
                <a:schemeClr val="dk1"/>
              </a:buClr>
              <a:buSzPts val="1900"/>
              <a:buChar char="■"/>
              <a:defRPr/>
            </a:lvl3pPr>
            <a:lvl4pPr indent="-349250" lvl="3" marL="1828800" algn="l">
              <a:lnSpc>
                <a:spcPct val="90000"/>
              </a:lnSpc>
              <a:spcBef>
                <a:spcPts val="1600"/>
              </a:spcBef>
              <a:spcAft>
                <a:spcPts val="0"/>
              </a:spcAft>
              <a:buClr>
                <a:schemeClr val="dk1"/>
              </a:buClr>
              <a:buSzPts val="1900"/>
              <a:buChar char="●"/>
              <a:defRPr/>
            </a:lvl4pPr>
            <a:lvl5pPr indent="-349250" lvl="4" marL="2286000" algn="l">
              <a:lnSpc>
                <a:spcPct val="9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203" name="Google Shape;203;p3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500"/>
              <a:buNone/>
              <a:defRPr sz="1500"/>
            </a:lvl1pPr>
            <a:lvl2pPr lvl="1" algn="l">
              <a:spcBef>
                <a:spcPts val="0"/>
              </a:spcBef>
              <a:spcAft>
                <a:spcPts val="0"/>
              </a:spcAft>
              <a:buSzPts val="1500"/>
              <a:buNone/>
              <a:defRPr sz="1500"/>
            </a:lvl2pPr>
            <a:lvl3pPr lvl="2" algn="l">
              <a:spcBef>
                <a:spcPts val="0"/>
              </a:spcBef>
              <a:spcAft>
                <a:spcPts val="0"/>
              </a:spcAft>
              <a:buSzPts val="1500"/>
              <a:buNone/>
              <a:defRPr sz="1500"/>
            </a:lvl3pPr>
            <a:lvl4pPr lvl="3" algn="l">
              <a:spcBef>
                <a:spcPts val="0"/>
              </a:spcBef>
              <a:spcAft>
                <a:spcPts val="0"/>
              </a:spcAft>
              <a:buSzPts val="1500"/>
              <a:buNone/>
              <a:defRPr sz="1500"/>
            </a:lvl4pPr>
            <a:lvl5pPr lvl="4" algn="l">
              <a:spcBef>
                <a:spcPts val="0"/>
              </a:spcBef>
              <a:spcAft>
                <a:spcPts val="0"/>
              </a:spcAft>
              <a:buSzPts val="1500"/>
              <a:buNone/>
              <a:defRPr sz="1500"/>
            </a:lvl5pPr>
            <a:lvl6pPr lvl="5" algn="l">
              <a:spcBef>
                <a:spcPts val="0"/>
              </a:spcBef>
              <a:spcAft>
                <a:spcPts val="0"/>
              </a:spcAft>
              <a:buSzPts val="1500"/>
              <a:buNone/>
              <a:defRPr sz="1500"/>
            </a:lvl6pPr>
            <a:lvl7pPr lvl="6" algn="l">
              <a:spcBef>
                <a:spcPts val="0"/>
              </a:spcBef>
              <a:spcAft>
                <a:spcPts val="0"/>
              </a:spcAft>
              <a:buSzPts val="1500"/>
              <a:buNone/>
              <a:defRPr sz="1500"/>
            </a:lvl7pPr>
            <a:lvl8pPr lvl="7" algn="l">
              <a:spcBef>
                <a:spcPts val="0"/>
              </a:spcBef>
              <a:spcAft>
                <a:spcPts val="0"/>
              </a:spcAft>
              <a:buSzPts val="1500"/>
              <a:buNone/>
              <a:defRPr sz="1500"/>
            </a:lvl8pPr>
            <a:lvl9pPr lvl="8" algn="l">
              <a:spcBef>
                <a:spcPts val="0"/>
              </a:spcBef>
              <a:spcAft>
                <a:spcPts val="0"/>
              </a:spcAft>
              <a:buSzPts val="1500"/>
              <a:buNone/>
              <a:defRPr sz="1500"/>
            </a:lvl9pPr>
          </a:lstStyle>
          <a:p/>
        </p:txBody>
      </p:sp>
      <p:sp>
        <p:nvSpPr>
          <p:cNvPr id="204" name="Google Shape;204;p3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500"/>
              <a:buNone/>
              <a:defRPr sz="1500"/>
            </a:lvl1pPr>
            <a:lvl2pPr lvl="1" algn="l">
              <a:spcBef>
                <a:spcPts val="0"/>
              </a:spcBef>
              <a:spcAft>
                <a:spcPts val="0"/>
              </a:spcAft>
              <a:buSzPts val="1500"/>
              <a:buNone/>
              <a:defRPr sz="1500"/>
            </a:lvl2pPr>
            <a:lvl3pPr lvl="2" algn="l">
              <a:spcBef>
                <a:spcPts val="0"/>
              </a:spcBef>
              <a:spcAft>
                <a:spcPts val="0"/>
              </a:spcAft>
              <a:buSzPts val="1500"/>
              <a:buNone/>
              <a:defRPr sz="1500"/>
            </a:lvl3pPr>
            <a:lvl4pPr lvl="3" algn="l">
              <a:spcBef>
                <a:spcPts val="0"/>
              </a:spcBef>
              <a:spcAft>
                <a:spcPts val="0"/>
              </a:spcAft>
              <a:buSzPts val="1500"/>
              <a:buNone/>
              <a:defRPr sz="1500"/>
            </a:lvl4pPr>
            <a:lvl5pPr lvl="4" algn="l">
              <a:spcBef>
                <a:spcPts val="0"/>
              </a:spcBef>
              <a:spcAft>
                <a:spcPts val="0"/>
              </a:spcAft>
              <a:buSzPts val="1500"/>
              <a:buNone/>
              <a:defRPr sz="1500"/>
            </a:lvl5pPr>
            <a:lvl6pPr lvl="5" algn="l">
              <a:spcBef>
                <a:spcPts val="0"/>
              </a:spcBef>
              <a:spcAft>
                <a:spcPts val="0"/>
              </a:spcAft>
              <a:buSzPts val="1500"/>
              <a:buNone/>
              <a:defRPr sz="1500"/>
            </a:lvl6pPr>
            <a:lvl7pPr lvl="6" algn="l">
              <a:spcBef>
                <a:spcPts val="0"/>
              </a:spcBef>
              <a:spcAft>
                <a:spcPts val="0"/>
              </a:spcAft>
              <a:buSzPts val="1500"/>
              <a:buNone/>
              <a:defRPr sz="1500"/>
            </a:lvl7pPr>
            <a:lvl8pPr lvl="7" algn="l">
              <a:spcBef>
                <a:spcPts val="0"/>
              </a:spcBef>
              <a:spcAft>
                <a:spcPts val="0"/>
              </a:spcAft>
              <a:buSzPts val="1500"/>
              <a:buNone/>
              <a:defRPr sz="1500"/>
            </a:lvl8pPr>
            <a:lvl9pPr lvl="8" algn="l">
              <a:spcBef>
                <a:spcPts val="0"/>
              </a:spcBef>
              <a:spcAft>
                <a:spcPts val="0"/>
              </a:spcAft>
              <a:buSzPts val="1500"/>
              <a:buNone/>
              <a:defRPr sz="1500"/>
            </a:lvl9pPr>
          </a:lstStyle>
          <a:p/>
        </p:txBody>
      </p:sp>
      <p:sp>
        <p:nvSpPr>
          <p:cNvPr id="205" name="Google Shape;205;p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206" name="Shape 20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7" name="Shape 207"/>
        <p:cNvGrpSpPr/>
        <p:nvPr/>
      </p:nvGrpSpPr>
      <p:grpSpPr>
        <a:xfrm>
          <a:off x="0" y="0"/>
          <a:ext cx="0" cy="0"/>
          <a:chOff x="0" y="0"/>
          <a:chExt cx="0" cy="0"/>
        </a:xfrm>
      </p:grpSpPr>
      <p:sp>
        <p:nvSpPr>
          <p:cNvPr id="208" name="Google Shape;208;p39"/>
          <p:cNvSpPr txBox="1"/>
          <p:nvPr>
            <p:ph type="title"/>
          </p:nvPr>
        </p:nvSpPr>
        <p:spPr>
          <a:xfrm>
            <a:off x="415600" y="2867800"/>
            <a:ext cx="11360700" cy="1122300"/>
          </a:xfrm>
          <a:prstGeom prst="rect">
            <a:avLst/>
          </a:prstGeom>
          <a:noFill/>
          <a:ln>
            <a:noFill/>
          </a:ln>
        </p:spPr>
        <p:txBody>
          <a:bodyPr anchorCtr="0" anchor="ctr" bIns="91425" lIns="91425" spcFirstLastPara="1" rIns="91425" wrap="square" tIns="91425">
            <a:normAutofit/>
          </a:bodyPr>
          <a:lstStyle>
            <a:lvl1pPr lvl="0" algn="ctr">
              <a:lnSpc>
                <a:spcPct val="90000"/>
              </a:lnSpc>
              <a:spcBef>
                <a:spcPts val="0"/>
              </a:spcBef>
              <a:spcAft>
                <a:spcPts val="0"/>
              </a:spcAft>
              <a:buClr>
                <a:schemeClr val="dk1"/>
              </a:buClr>
              <a:buSzPts val="3600"/>
              <a:buFont typeface="Calibri"/>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209" name="Google Shape;209;p39"/>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2.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57" name="Google Shape;157;p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58" name="Google Shape;158;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100.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1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96.png"/><Relationship Id="rId4" Type="http://schemas.openxmlformats.org/officeDocument/2006/relationships/image" Target="../media/image11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0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9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5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1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07.png"/><Relationship Id="rId4" Type="http://schemas.openxmlformats.org/officeDocument/2006/relationships/hyperlink" Target="https://pandas.pydata.org/docs/reference/api/pandas.DataFrame.sort_values.html"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08.png"/><Relationship Id="rId4" Type="http://schemas.openxmlformats.org/officeDocument/2006/relationships/image" Target="../media/image10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8.xml"/><Relationship Id="rId3" Type="http://schemas.openxmlformats.org/officeDocument/2006/relationships/image" Target="../media/image119.png"/><Relationship Id="rId4" Type="http://schemas.openxmlformats.org/officeDocument/2006/relationships/image" Target="../media/image110.png"/><Relationship Id="rId5" Type="http://schemas.openxmlformats.org/officeDocument/2006/relationships/image" Target="../media/image118.png"/><Relationship Id="rId6" Type="http://schemas.openxmlformats.org/officeDocument/2006/relationships/image" Target="../media/image1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3.xml"/><Relationship Id="rId3" Type="http://schemas.openxmlformats.org/officeDocument/2006/relationships/image" Target="../media/image11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6.xml"/><Relationship Id="rId3" Type="http://schemas.openxmlformats.org/officeDocument/2006/relationships/image" Target="../media/image110.png"/><Relationship Id="rId4" Type="http://schemas.openxmlformats.org/officeDocument/2006/relationships/image" Target="../media/image12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5.png"/><Relationship Id="rId4" Type="http://schemas.openxmlformats.org/officeDocument/2006/relationships/image" Target="../media/image2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8.xml"/><Relationship Id="rId3" Type="http://schemas.openxmlformats.org/officeDocument/2006/relationships/image" Target="../media/image136.png"/><Relationship Id="rId4" Type="http://schemas.openxmlformats.org/officeDocument/2006/relationships/image" Target="../media/image150.png"/><Relationship Id="rId5" Type="http://schemas.openxmlformats.org/officeDocument/2006/relationships/image" Target="../media/image12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0.xml"/><Relationship Id="rId3" Type="http://schemas.openxmlformats.org/officeDocument/2006/relationships/image" Target="../media/image120.png"/><Relationship Id="rId4" Type="http://schemas.openxmlformats.org/officeDocument/2006/relationships/image" Target="../media/image136.png"/><Relationship Id="rId5" Type="http://schemas.openxmlformats.org/officeDocument/2006/relationships/image" Target="../media/image12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1.xml"/><Relationship Id="rId3" Type="http://schemas.openxmlformats.org/officeDocument/2006/relationships/image" Target="../media/image110.png"/><Relationship Id="rId4" Type="http://schemas.openxmlformats.org/officeDocument/2006/relationships/image" Target="../media/image14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3.xml"/><Relationship Id="rId3" Type="http://schemas.openxmlformats.org/officeDocument/2006/relationships/image" Target="../media/image110.png"/><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4.xml"/><Relationship Id="rId3" Type="http://schemas.openxmlformats.org/officeDocument/2006/relationships/image" Target="../media/image110.png"/><Relationship Id="rId4" Type="http://schemas.openxmlformats.org/officeDocument/2006/relationships/image" Target="../media/image14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5.xml"/><Relationship Id="rId3" Type="http://schemas.openxmlformats.org/officeDocument/2006/relationships/image" Target="../media/image110.png"/><Relationship Id="rId4" Type="http://schemas.openxmlformats.org/officeDocument/2006/relationships/image" Target="../media/image133.png"/><Relationship Id="rId5" Type="http://schemas.openxmlformats.org/officeDocument/2006/relationships/image" Target="../media/image12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7.xml"/><Relationship Id="rId3" Type="http://schemas.openxmlformats.org/officeDocument/2006/relationships/image" Target="../media/image119.png"/><Relationship Id="rId4" Type="http://schemas.openxmlformats.org/officeDocument/2006/relationships/image" Target="../media/image110.png"/><Relationship Id="rId5" Type="http://schemas.openxmlformats.org/officeDocument/2006/relationships/image" Target="../media/image118.png"/><Relationship Id="rId6" Type="http://schemas.openxmlformats.org/officeDocument/2006/relationships/image" Target="../media/image12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8.xml"/><Relationship Id="rId3" Type="http://schemas.openxmlformats.org/officeDocument/2006/relationships/image" Target="../media/image119.png"/><Relationship Id="rId4" Type="http://schemas.openxmlformats.org/officeDocument/2006/relationships/image" Target="../media/image110.png"/><Relationship Id="rId5" Type="http://schemas.openxmlformats.org/officeDocument/2006/relationships/image" Target="../media/image118.png"/><Relationship Id="rId6" Type="http://schemas.openxmlformats.org/officeDocument/2006/relationships/image" Target="../media/image132.png"/><Relationship Id="rId7" Type="http://schemas.openxmlformats.org/officeDocument/2006/relationships/image" Target="../media/image15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0.xml"/><Relationship Id="rId3" Type="http://schemas.openxmlformats.org/officeDocument/2006/relationships/image" Target="../media/image13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1.xml"/><Relationship Id="rId3" Type="http://schemas.openxmlformats.org/officeDocument/2006/relationships/image" Target="../media/image110.png"/><Relationship Id="rId4" Type="http://schemas.openxmlformats.org/officeDocument/2006/relationships/image" Target="../media/image14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2.xml"/><Relationship Id="rId3" Type="http://schemas.openxmlformats.org/officeDocument/2006/relationships/image" Target="../media/image119.png"/><Relationship Id="rId4" Type="http://schemas.openxmlformats.org/officeDocument/2006/relationships/image" Target="../media/image110.png"/><Relationship Id="rId5" Type="http://schemas.openxmlformats.org/officeDocument/2006/relationships/image" Target="../media/image118.png"/><Relationship Id="rId6" Type="http://schemas.openxmlformats.org/officeDocument/2006/relationships/image" Target="../media/image13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4.xml"/><Relationship Id="rId3" Type="http://schemas.openxmlformats.org/officeDocument/2006/relationships/image" Target="../media/image119.png"/><Relationship Id="rId4" Type="http://schemas.openxmlformats.org/officeDocument/2006/relationships/image" Target="../media/image110.png"/><Relationship Id="rId5" Type="http://schemas.openxmlformats.org/officeDocument/2006/relationships/image" Target="../media/image13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5.xml"/><Relationship Id="rId3" Type="http://schemas.openxmlformats.org/officeDocument/2006/relationships/image" Target="../media/image119.png"/><Relationship Id="rId4" Type="http://schemas.openxmlformats.org/officeDocument/2006/relationships/image" Target="../media/image110.png"/><Relationship Id="rId5" Type="http://schemas.openxmlformats.org/officeDocument/2006/relationships/image" Target="../media/image118.png"/><Relationship Id="rId6" Type="http://schemas.openxmlformats.org/officeDocument/2006/relationships/image" Target="../media/image138.png"/><Relationship Id="rId7" Type="http://schemas.openxmlformats.org/officeDocument/2006/relationships/image" Target="../media/image14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6.xml"/><Relationship Id="rId3" Type="http://schemas.openxmlformats.org/officeDocument/2006/relationships/image" Target="../media/image119.png"/><Relationship Id="rId4" Type="http://schemas.openxmlformats.org/officeDocument/2006/relationships/image" Target="../media/image110.png"/><Relationship Id="rId5" Type="http://schemas.openxmlformats.org/officeDocument/2006/relationships/image" Target="../media/image118.png"/><Relationship Id="rId6" Type="http://schemas.openxmlformats.org/officeDocument/2006/relationships/image" Target="../media/image134.png"/><Relationship Id="rId7" Type="http://schemas.openxmlformats.org/officeDocument/2006/relationships/image" Target="../media/image14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8.xml"/><Relationship Id="rId3" Type="http://schemas.openxmlformats.org/officeDocument/2006/relationships/image" Target="../media/image14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1.xml"/><Relationship Id="rId3" Type="http://schemas.openxmlformats.org/officeDocument/2006/relationships/image" Target="../media/image119.png"/><Relationship Id="rId4" Type="http://schemas.openxmlformats.org/officeDocument/2006/relationships/image" Target="../media/image110.png"/><Relationship Id="rId5" Type="http://schemas.openxmlformats.org/officeDocument/2006/relationships/image" Target="../media/image118.png"/><Relationship Id="rId6" Type="http://schemas.openxmlformats.org/officeDocument/2006/relationships/image" Target="../media/image158.png"/><Relationship Id="rId7" Type="http://schemas.openxmlformats.org/officeDocument/2006/relationships/image" Target="../media/image14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2.xml"/><Relationship Id="rId3" Type="http://schemas.openxmlformats.org/officeDocument/2006/relationships/image" Target="../media/image119.png"/><Relationship Id="rId4" Type="http://schemas.openxmlformats.org/officeDocument/2006/relationships/image" Target="../media/image110.png"/><Relationship Id="rId5" Type="http://schemas.openxmlformats.org/officeDocument/2006/relationships/image" Target="../media/image118.png"/><Relationship Id="rId6" Type="http://schemas.openxmlformats.org/officeDocument/2006/relationships/image" Target="../media/image159.png"/><Relationship Id="rId7" Type="http://schemas.openxmlformats.org/officeDocument/2006/relationships/image" Target="../media/image1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4.xml"/><Relationship Id="rId3" Type="http://schemas.openxmlformats.org/officeDocument/2006/relationships/image" Target="../media/image110.png"/><Relationship Id="rId4" Type="http://schemas.openxmlformats.org/officeDocument/2006/relationships/image" Target="../media/image15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8.xml"/><Relationship Id="rId3" Type="http://schemas.openxmlformats.org/officeDocument/2006/relationships/image" Target="../media/image110.png"/><Relationship Id="rId4" Type="http://schemas.openxmlformats.org/officeDocument/2006/relationships/image" Target="../media/image14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9.xml"/><Relationship Id="rId3" Type="http://schemas.openxmlformats.org/officeDocument/2006/relationships/image" Target="../media/image110.png"/><Relationship Id="rId4" Type="http://schemas.openxmlformats.org/officeDocument/2006/relationships/image" Target="../media/image152.png"/><Relationship Id="rId5" Type="http://schemas.openxmlformats.org/officeDocument/2006/relationships/image" Target="../media/image1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0.xml"/><Relationship Id="rId3" Type="http://schemas.openxmlformats.org/officeDocument/2006/relationships/image" Target="../media/image110.png"/><Relationship Id="rId4" Type="http://schemas.openxmlformats.org/officeDocument/2006/relationships/image" Target="../media/image15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2.xml"/><Relationship Id="rId3" Type="http://schemas.openxmlformats.org/officeDocument/2006/relationships/image" Target="../media/image156.png"/><Relationship Id="rId4" Type="http://schemas.openxmlformats.org/officeDocument/2006/relationships/image" Target="../media/image146.png"/><Relationship Id="rId5" Type="http://schemas.openxmlformats.org/officeDocument/2006/relationships/image" Target="../media/image15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4.xml"/><Relationship Id="rId3" Type="http://schemas.openxmlformats.org/officeDocument/2006/relationships/image" Target="../media/image110.png"/><Relationship Id="rId4" Type="http://schemas.openxmlformats.org/officeDocument/2006/relationships/image" Target="../media/image149.png"/><Relationship Id="rId5" Type="http://schemas.openxmlformats.org/officeDocument/2006/relationships/image" Target="../media/image16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6.xml"/><Relationship Id="rId3" Type="http://schemas.openxmlformats.org/officeDocument/2006/relationships/image" Target="../media/image160.png"/><Relationship Id="rId4" Type="http://schemas.openxmlformats.org/officeDocument/2006/relationships/image" Target="../media/image16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hyperlink" Target="https://www.kaggle.com/code/wonduk/eda-lstm-classification-on-clothing-reviews" TargetMode="External"/><Relationship Id="rId4" Type="http://schemas.openxmlformats.org/officeDocument/2006/relationships/hyperlink" Target="https://www.kaggle.com/wonduk/cod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hyperlink" Target="http://df.inf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3.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49.png"/><Relationship Id="rId6"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67.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67.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62.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2.png"/><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62.png"/><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62.png"/><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62.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62.png"/><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62.pn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76.png"/><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76.png"/><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76.png"/><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86.png"/><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86.png"/><Relationship Id="rId4" Type="http://schemas.openxmlformats.org/officeDocument/2006/relationships/image" Target="../media/image94.png"/><Relationship Id="rId5" Type="http://schemas.openxmlformats.org/officeDocument/2006/relationships/image" Target="../media/image84.png"/><Relationship Id="rId6"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1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83.png"/><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90.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91.png"/><Relationship Id="rId4"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0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9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9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98.png"/><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98.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02.png"/><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nvSpPr>
        <p:spPr>
          <a:xfrm>
            <a:off x="2147598" y="2782669"/>
            <a:ext cx="78968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2AAF82"/>
                </a:solidFill>
                <a:latin typeface="Arial"/>
                <a:ea typeface="Arial"/>
                <a:cs typeface="Arial"/>
                <a:sym typeface="Arial"/>
              </a:rPr>
              <a:t>Data Preprocessing &amp; Visualization</a:t>
            </a:r>
            <a:endParaRPr/>
          </a:p>
        </p:txBody>
      </p:sp>
      <p:sp>
        <p:nvSpPr>
          <p:cNvPr id="215" name="Google Shape;215;p40"/>
          <p:cNvSpPr txBox="1"/>
          <p:nvPr/>
        </p:nvSpPr>
        <p:spPr>
          <a:xfrm>
            <a:off x="3930313" y="3429000"/>
            <a:ext cx="433136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2AAF82"/>
                </a:solidFill>
                <a:latin typeface="Arial"/>
                <a:ea typeface="Arial"/>
                <a:cs typeface="Arial"/>
                <a:sym typeface="Arial"/>
              </a:rPr>
              <a:t>Session : (Pandas)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9"/>
          <p:cNvPicPr preferRelativeResize="0"/>
          <p:nvPr/>
        </p:nvPicPr>
        <p:blipFill>
          <a:blip r:embed="rId3">
            <a:alphaModFix/>
          </a:blip>
          <a:stretch>
            <a:fillRect/>
          </a:stretch>
        </p:blipFill>
        <p:spPr>
          <a:xfrm>
            <a:off x="0" y="69975"/>
            <a:ext cx="12192000" cy="671804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id="1245" name="Google Shape;1245;p139"/>
          <p:cNvPicPr preferRelativeResize="0"/>
          <p:nvPr/>
        </p:nvPicPr>
        <p:blipFill>
          <a:blip r:embed="rId3">
            <a:alphaModFix/>
          </a:blip>
          <a:stretch>
            <a:fillRect/>
          </a:stretch>
        </p:blipFill>
        <p:spPr>
          <a:xfrm>
            <a:off x="152400" y="152400"/>
            <a:ext cx="9049301" cy="5595700"/>
          </a:xfrm>
          <a:prstGeom prst="rect">
            <a:avLst/>
          </a:prstGeom>
          <a:noFill/>
          <a:ln>
            <a:noFill/>
          </a:ln>
        </p:spPr>
      </p:pic>
      <p:pic>
        <p:nvPicPr>
          <p:cNvPr id="1246" name="Google Shape;1246;p139"/>
          <p:cNvPicPr preferRelativeResize="0"/>
          <p:nvPr/>
        </p:nvPicPr>
        <p:blipFill>
          <a:blip r:embed="rId4">
            <a:alphaModFix/>
          </a:blip>
          <a:stretch>
            <a:fillRect/>
          </a:stretch>
        </p:blipFill>
        <p:spPr>
          <a:xfrm>
            <a:off x="6755174" y="2934525"/>
            <a:ext cx="4485100" cy="31466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pic>
        <p:nvPicPr>
          <p:cNvPr id="1251" name="Google Shape;1251;p140"/>
          <p:cNvPicPr preferRelativeResize="0"/>
          <p:nvPr/>
        </p:nvPicPr>
        <p:blipFill>
          <a:blip r:embed="rId3">
            <a:alphaModFix/>
          </a:blip>
          <a:stretch>
            <a:fillRect/>
          </a:stretch>
        </p:blipFill>
        <p:spPr>
          <a:xfrm>
            <a:off x="152400" y="152400"/>
            <a:ext cx="10068525" cy="61452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4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57" name="Google Shape;1257;p141"/>
          <p:cNvSpPr txBox="1"/>
          <p:nvPr/>
        </p:nvSpPr>
        <p:spPr>
          <a:xfrm>
            <a:off x="3986701" y="0"/>
            <a:ext cx="4194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Isnull() Method</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58" name="Google Shape;1258;p14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59" name="Google Shape;1259;p14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141"/>
          <p:cNvSpPr txBox="1"/>
          <p:nvPr/>
        </p:nvSpPr>
        <p:spPr>
          <a:xfrm>
            <a:off x="508000" y="838200"/>
            <a:ext cx="10972800" cy="184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isnull() method lets you check where the NaNs are: </a:t>
            </a:r>
            <a:endParaRPr/>
          </a:p>
          <a:p>
            <a:pPr indent="-133350" lvl="1" marL="7429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261" name="Google Shape;1261;p141"/>
          <p:cNvPicPr preferRelativeResize="0"/>
          <p:nvPr/>
        </p:nvPicPr>
        <p:blipFill rotWithShape="1">
          <a:blip r:embed="rId3">
            <a:alphaModFix/>
          </a:blip>
          <a:srcRect b="0" l="0" r="0" t="0"/>
          <a:stretch/>
        </p:blipFill>
        <p:spPr>
          <a:xfrm>
            <a:off x="817117" y="1606075"/>
            <a:ext cx="9144001" cy="2336446"/>
          </a:xfrm>
          <a:prstGeom prst="rect">
            <a:avLst/>
          </a:prstGeom>
          <a:noFill/>
          <a:ln>
            <a:noFill/>
          </a:ln>
        </p:spPr>
      </p:pic>
      <p:pic>
        <p:nvPicPr>
          <p:cNvPr id="1262" name="Google Shape;1262;p141"/>
          <p:cNvPicPr preferRelativeResize="0"/>
          <p:nvPr/>
        </p:nvPicPr>
        <p:blipFill rotWithShape="1">
          <a:blip r:embed="rId4">
            <a:alphaModFix/>
          </a:blip>
          <a:srcRect b="0" l="0" r="0" t="0"/>
          <a:stretch/>
        </p:blipFill>
        <p:spPr>
          <a:xfrm>
            <a:off x="817117" y="3942519"/>
            <a:ext cx="4114801" cy="284093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4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68" name="Google Shape;1268;p142"/>
          <p:cNvSpPr txBox="1"/>
          <p:nvPr/>
        </p:nvSpPr>
        <p:spPr>
          <a:xfrm>
            <a:off x="3721905" y="0"/>
            <a:ext cx="47241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Dropna() Method</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69" name="Google Shape;1269;p14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70" name="Google Shape;1270;p14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71" name="Google Shape;1271;p142"/>
          <p:cNvPicPr preferRelativeResize="0"/>
          <p:nvPr/>
        </p:nvPicPr>
        <p:blipFill rotWithShape="1">
          <a:blip r:embed="rId3">
            <a:alphaModFix/>
          </a:blip>
          <a:srcRect b="0" l="0" r="0" t="0"/>
          <a:stretch/>
        </p:blipFill>
        <p:spPr>
          <a:xfrm>
            <a:off x="0" y="1143000"/>
            <a:ext cx="9144001" cy="2082557"/>
          </a:xfrm>
          <a:prstGeom prst="rect">
            <a:avLst/>
          </a:prstGeom>
          <a:noFill/>
          <a:ln>
            <a:noFill/>
          </a:ln>
        </p:spPr>
      </p:pic>
      <p:sp>
        <p:nvSpPr>
          <p:cNvPr id="1272" name="Google Shape;1272;p142"/>
          <p:cNvSpPr txBox="1"/>
          <p:nvPr/>
        </p:nvSpPr>
        <p:spPr>
          <a:xfrm>
            <a:off x="508000" y="3505200"/>
            <a:ext cx="1046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How do I get rid of all rows with NaN?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3"/>
          <p:cNvSpPr txBox="1"/>
          <p:nvPr/>
        </p:nvSpPr>
        <p:spPr>
          <a:xfrm>
            <a:off x="3717636" y="2782669"/>
            <a:ext cx="475672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2AAF82"/>
                </a:solidFill>
                <a:latin typeface="Arial"/>
                <a:ea typeface="Arial"/>
                <a:cs typeface="Arial"/>
                <a:sym typeface="Arial"/>
              </a:rPr>
              <a:t>Practical Examples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44"/>
          <p:cNvSpPr txBox="1"/>
          <p:nvPr/>
        </p:nvSpPr>
        <p:spPr>
          <a:xfrm>
            <a:off x="1625599" y="1981307"/>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We'll load this CSV file into a Pandas DataFrame and perform various data manipulation tasks</a:t>
            </a:r>
            <a:endParaRPr/>
          </a:p>
        </p:txBody>
      </p:sp>
      <p:pic>
        <p:nvPicPr>
          <p:cNvPr id="1283" name="Google Shape;1283;p144"/>
          <p:cNvPicPr preferRelativeResize="0"/>
          <p:nvPr/>
        </p:nvPicPr>
        <p:blipFill rotWithShape="1">
          <a:blip r:embed="rId3">
            <a:alphaModFix/>
          </a:blip>
          <a:srcRect b="0" l="0" r="0" t="0"/>
          <a:stretch/>
        </p:blipFill>
        <p:spPr>
          <a:xfrm>
            <a:off x="1800799" y="2810033"/>
            <a:ext cx="8546950" cy="2147800"/>
          </a:xfrm>
          <a:prstGeom prst="rect">
            <a:avLst/>
          </a:prstGeom>
          <a:noFill/>
          <a:ln>
            <a:noFill/>
          </a:ln>
        </p:spPr>
      </p:pic>
      <p:sp>
        <p:nvSpPr>
          <p:cNvPr id="1284" name="Google Shape;1284;p144"/>
          <p:cNvSpPr txBox="1"/>
          <p:nvPr/>
        </p:nvSpPr>
        <p:spPr>
          <a:xfrm>
            <a:off x="292964" y="1434589"/>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45"/>
          <p:cNvSpPr txBox="1"/>
          <p:nvPr/>
        </p:nvSpPr>
        <p:spPr>
          <a:xfrm>
            <a:off x="1653308" y="187047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Viewing the First Few Rows of the DataFrame</a:t>
            </a:r>
            <a:endParaRPr/>
          </a:p>
        </p:txBody>
      </p:sp>
      <p:sp>
        <p:nvSpPr>
          <p:cNvPr id="1290" name="Google Shape;1290;p145"/>
          <p:cNvSpPr txBox="1"/>
          <p:nvPr/>
        </p:nvSpPr>
        <p:spPr>
          <a:xfrm>
            <a:off x="320673" y="1323753"/>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291" name="Google Shape;1291;p145"/>
          <p:cNvSpPr txBox="1"/>
          <p:nvPr/>
        </p:nvSpPr>
        <p:spPr>
          <a:xfrm>
            <a:off x="1837746" y="5283399"/>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head() method displays the first five rows of the DataFrame, which is useful for getting a quick look at the data.</a:t>
            </a:r>
            <a:endParaRPr/>
          </a:p>
        </p:txBody>
      </p:sp>
      <p:pic>
        <p:nvPicPr>
          <p:cNvPr id="1292" name="Google Shape;1292;p145"/>
          <p:cNvPicPr preferRelativeResize="0"/>
          <p:nvPr/>
        </p:nvPicPr>
        <p:blipFill rotWithShape="1">
          <a:blip r:embed="rId3">
            <a:alphaModFix/>
          </a:blip>
          <a:srcRect b="0" l="0" r="0" t="0"/>
          <a:stretch/>
        </p:blipFill>
        <p:spPr>
          <a:xfrm>
            <a:off x="1751589" y="2239803"/>
            <a:ext cx="4791075" cy="2886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46"/>
          <p:cNvSpPr txBox="1"/>
          <p:nvPr/>
        </p:nvSpPr>
        <p:spPr>
          <a:xfrm>
            <a:off x="1671781" y="163956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Displaying Basic Information About the DataFrame</a:t>
            </a:r>
            <a:endParaRPr/>
          </a:p>
        </p:txBody>
      </p:sp>
      <p:sp>
        <p:nvSpPr>
          <p:cNvPr id="1298" name="Google Shape;1298;p146"/>
          <p:cNvSpPr txBox="1"/>
          <p:nvPr/>
        </p:nvSpPr>
        <p:spPr>
          <a:xfrm>
            <a:off x="339146" y="1092844"/>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299" name="Google Shape;1299;p146"/>
          <p:cNvSpPr txBox="1"/>
          <p:nvPr/>
        </p:nvSpPr>
        <p:spPr>
          <a:xfrm>
            <a:off x="1856219" y="5514155"/>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info() method provides a summary of the DataFrame, including the number of non-null values, data types, and memory usage.</a:t>
            </a:r>
            <a:endParaRPr/>
          </a:p>
        </p:txBody>
      </p:sp>
      <p:pic>
        <p:nvPicPr>
          <p:cNvPr id="1300" name="Google Shape;1300;p146"/>
          <p:cNvPicPr preferRelativeResize="0"/>
          <p:nvPr/>
        </p:nvPicPr>
        <p:blipFill rotWithShape="1">
          <a:blip r:embed="rId3">
            <a:alphaModFix/>
          </a:blip>
          <a:srcRect b="0" l="0" r="0" t="0"/>
          <a:stretch/>
        </p:blipFill>
        <p:spPr>
          <a:xfrm>
            <a:off x="1671781" y="2082944"/>
            <a:ext cx="3514725" cy="31908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7"/>
          <p:cNvSpPr txBox="1"/>
          <p:nvPr/>
        </p:nvSpPr>
        <p:spPr>
          <a:xfrm>
            <a:off x="1690254" y="188894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Calculating Basic Statistics for Numerical Columns</a:t>
            </a:r>
            <a:endParaRPr/>
          </a:p>
        </p:txBody>
      </p:sp>
      <p:sp>
        <p:nvSpPr>
          <p:cNvPr id="1306" name="Google Shape;1306;p147"/>
          <p:cNvSpPr txBox="1"/>
          <p:nvPr/>
        </p:nvSpPr>
        <p:spPr>
          <a:xfrm>
            <a:off x="357619" y="1342225"/>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07" name="Google Shape;1307;p147"/>
          <p:cNvSpPr txBox="1"/>
          <p:nvPr/>
        </p:nvSpPr>
        <p:spPr>
          <a:xfrm>
            <a:off x="1790555" y="5292329"/>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describe() method generates descriptive statistics such as mean, standard deviation, and percentiles for numerical columns.</a:t>
            </a:r>
            <a:endParaRPr/>
          </a:p>
        </p:txBody>
      </p:sp>
      <p:pic>
        <p:nvPicPr>
          <p:cNvPr id="1308" name="Google Shape;1308;p147"/>
          <p:cNvPicPr preferRelativeResize="0"/>
          <p:nvPr/>
        </p:nvPicPr>
        <p:blipFill rotWithShape="1">
          <a:blip r:embed="rId3">
            <a:alphaModFix/>
          </a:blip>
          <a:srcRect b="0" l="0" r="0" t="0"/>
          <a:stretch/>
        </p:blipFill>
        <p:spPr>
          <a:xfrm>
            <a:off x="1790555" y="2258275"/>
            <a:ext cx="2624427" cy="289341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pic>
        <p:nvPicPr>
          <p:cNvPr id="1313" name="Google Shape;1313;p148"/>
          <p:cNvPicPr preferRelativeResize="0"/>
          <p:nvPr/>
        </p:nvPicPr>
        <p:blipFill>
          <a:blip r:embed="rId3">
            <a:alphaModFix/>
          </a:blip>
          <a:stretch>
            <a:fillRect/>
          </a:stretch>
        </p:blipFill>
        <p:spPr>
          <a:xfrm>
            <a:off x="1688580" y="0"/>
            <a:ext cx="881484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nvSpPr>
        <p:spPr>
          <a:xfrm>
            <a:off x="2352867" y="2265200"/>
            <a:ext cx="8324100" cy="1277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lang="en-US" sz="3600">
                <a:solidFill>
                  <a:srgbClr val="1155CC"/>
                </a:solidFill>
              </a:rPr>
              <a:t>Exploratory Data Analysis (EDA) </a:t>
            </a:r>
            <a:endParaRPr b="1" sz="3600">
              <a:solidFill>
                <a:srgbClr val="1155CC"/>
              </a:solidFill>
            </a:endParaRPr>
          </a:p>
          <a:p>
            <a:pPr indent="0" lvl="0" marL="0" marR="0" rtl="0" algn="l">
              <a:lnSpc>
                <a:spcPct val="100000"/>
              </a:lnSpc>
              <a:spcBef>
                <a:spcPts val="0"/>
              </a:spcBef>
              <a:spcAft>
                <a:spcPts val="0"/>
              </a:spcAft>
              <a:buNone/>
            </a:pPr>
            <a:r>
              <a:t/>
            </a:r>
            <a:endParaRPr b="1" sz="3100">
              <a:solidFill>
                <a:srgbClr val="1155CC"/>
              </a:solidFill>
            </a:endParaRPr>
          </a:p>
        </p:txBody>
      </p:sp>
      <p:pic>
        <p:nvPicPr>
          <p:cNvPr id="281" name="Google Shape;281;p50"/>
          <p:cNvPicPr preferRelativeResize="0"/>
          <p:nvPr/>
        </p:nvPicPr>
        <p:blipFill>
          <a:blip r:embed="rId3">
            <a:alphaModFix/>
          </a:blip>
          <a:stretch>
            <a:fillRect/>
          </a:stretch>
        </p:blipFill>
        <p:spPr>
          <a:xfrm>
            <a:off x="442333" y="3686117"/>
            <a:ext cx="3127000" cy="3127000"/>
          </a:xfrm>
          <a:prstGeom prst="rect">
            <a:avLst/>
          </a:prstGeom>
          <a:noFill/>
          <a:ln>
            <a:noFill/>
          </a:ln>
        </p:spPr>
      </p:pic>
      <p:pic>
        <p:nvPicPr>
          <p:cNvPr id="282" name="Google Shape;282;p50"/>
          <p:cNvPicPr preferRelativeResize="0"/>
          <p:nvPr/>
        </p:nvPicPr>
        <p:blipFill>
          <a:blip r:embed="rId4">
            <a:alphaModFix/>
          </a:blip>
          <a:stretch>
            <a:fillRect/>
          </a:stretch>
        </p:blipFill>
        <p:spPr>
          <a:xfrm>
            <a:off x="7414908" y="3641233"/>
            <a:ext cx="4707432" cy="321676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49"/>
          <p:cNvSpPr txBox="1"/>
          <p:nvPr/>
        </p:nvSpPr>
        <p:spPr>
          <a:xfrm>
            <a:off x="1671781" y="194436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Filtering Employees by  I</a:t>
            </a:r>
            <a:r>
              <a:rPr lang="en-US" sz="1800">
                <a:solidFill>
                  <a:schemeClr val="dk1"/>
                </a:solidFill>
              </a:rPr>
              <a:t>T </a:t>
            </a:r>
            <a:r>
              <a:rPr lang="en-US" sz="1800">
                <a:solidFill>
                  <a:schemeClr val="dk1"/>
                </a:solidFill>
                <a:latin typeface="Arial"/>
                <a:ea typeface="Arial"/>
                <a:cs typeface="Arial"/>
                <a:sym typeface="Arial"/>
              </a:rPr>
              <a:t>Department</a:t>
            </a:r>
            <a:endParaRPr/>
          </a:p>
        </p:txBody>
      </p:sp>
      <p:sp>
        <p:nvSpPr>
          <p:cNvPr id="1319" name="Google Shape;1319;p149"/>
          <p:cNvSpPr txBox="1"/>
          <p:nvPr/>
        </p:nvSpPr>
        <p:spPr>
          <a:xfrm>
            <a:off x="339146" y="1397644"/>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20" name="Google Shape;1320;p149"/>
          <p:cNvSpPr txBox="1"/>
          <p:nvPr/>
        </p:nvSpPr>
        <p:spPr>
          <a:xfrm>
            <a:off x="1856219" y="4987958"/>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code filters the DataFrame to show only employees who work in the IT department using a condition on the 'Department' column.</a:t>
            </a:r>
            <a:endParaRPr/>
          </a:p>
        </p:txBody>
      </p:sp>
      <p:pic>
        <p:nvPicPr>
          <p:cNvPr id="1321" name="Google Shape;1321;p149"/>
          <p:cNvPicPr preferRelativeResize="0"/>
          <p:nvPr/>
        </p:nvPicPr>
        <p:blipFill rotWithShape="1">
          <a:blip r:embed="rId3">
            <a:alphaModFix/>
          </a:blip>
          <a:srcRect b="0" l="0" r="0" t="0"/>
          <a:stretch/>
        </p:blipFill>
        <p:spPr>
          <a:xfrm>
            <a:off x="1771073" y="2313694"/>
            <a:ext cx="5029200" cy="252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50"/>
          <p:cNvSpPr txBox="1"/>
          <p:nvPr/>
        </p:nvSpPr>
        <p:spPr>
          <a:xfrm>
            <a:off x="1644073" y="181505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Adding a New Column for Salary After a 5% Raise</a:t>
            </a:r>
            <a:endParaRPr/>
          </a:p>
        </p:txBody>
      </p:sp>
      <p:sp>
        <p:nvSpPr>
          <p:cNvPr id="1327" name="Google Shape;1327;p150"/>
          <p:cNvSpPr txBox="1"/>
          <p:nvPr/>
        </p:nvSpPr>
        <p:spPr>
          <a:xfrm>
            <a:off x="311438" y="1268334"/>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28" name="Google Shape;1328;p150"/>
          <p:cNvSpPr txBox="1"/>
          <p:nvPr/>
        </p:nvSpPr>
        <p:spPr>
          <a:xfrm>
            <a:off x="1828511" y="5689645"/>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new column is added to the DataFrame by multiplying the 'Salary' column by 1.05 to reflect a 5% salary increase.</a:t>
            </a:r>
            <a:endParaRPr/>
          </a:p>
        </p:txBody>
      </p:sp>
      <p:pic>
        <p:nvPicPr>
          <p:cNvPr id="1329" name="Google Shape;1329;p150"/>
          <p:cNvPicPr preferRelativeResize="0"/>
          <p:nvPr/>
        </p:nvPicPr>
        <p:blipFill rotWithShape="1">
          <a:blip r:embed="rId3">
            <a:alphaModFix/>
          </a:blip>
          <a:srcRect b="0" l="0" r="0" t="0"/>
          <a:stretch/>
        </p:blipFill>
        <p:spPr>
          <a:xfrm>
            <a:off x="1644073" y="2276717"/>
            <a:ext cx="6153150" cy="305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51"/>
          <p:cNvSpPr txBox="1"/>
          <p:nvPr/>
        </p:nvSpPr>
        <p:spPr>
          <a:xfrm>
            <a:off x="1681017" y="175039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Sorting Employees by Age in Descending Order</a:t>
            </a:r>
            <a:endParaRPr/>
          </a:p>
        </p:txBody>
      </p:sp>
      <p:sp>
        <p:nvSpPr>
          <p:cNvPr id="1335" name="Google Shape;1335;p151"/>
          <p:cNvSpPr txBox="1"/>
          <p:nvPr/>
        </p:nvSpPr>
        <p:spPr>
          <a:xfrm>
            <a:off x="348382" y="1203681"/>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36" name="Google Shape;1336;p151"/>
          <p:cNvSpPr txBox="1"/>
          <p:nvPr/>
        </p:nvSpPr>
        <p:spPr>
          <a:xfrm>
            <a:off x="1865455" y="5541864"/>
            <a:ext cx="67058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sort_values() method sorts the DataFrame by the 'Age' column in descending order, showing the oldest employees first.</a:t>
            </a:r>
            <a:endParaRPr/>
          </a:p>
        </p:txBody>
      </p:sp>
      <p:pic>
        <p:nvPicPr>
          <p:cNvPr id="1337" name="Google Shape;1337;p151"/>
          <p:cNvPicPr preferRelativeResize="0"/>
          <p:nvPr/>
        </p:nvPicPr>
        <p:blipFill rotWithShape="1">
          <a:blip r:embed="rId3">
            <a:alphaModFix/>
          </a:blip>
          <a:srcRect b="0" l="0" r="0" t="0"/>
          <a:stretch/>
        </p:blipFill>
        <p:spPr>
          <a:xfrm>
            <a:off x="1681017" y="2212064"/>
            <a:ext cx="6191250" cy="3048000"/>
          </a:xfrm>
          <a:prstGeom prst="rect">
            <a:avLst/>
          </a:prstGeom>
          <a:noFill/>
          <a:ln>
            <a:noFill/>
          </a:ln>
        </p:spPr>
      </p:pic>
      <p:sp>
        <p:nvSpPr>
          <p:cNvPr id="1338" name="Google Shape;1338;p151"/>
          <p:cNvSpPr txBox="1"/>
          <p:nvPr/>
        </p:nvSpPr>
        <p:spPr>
          <a:xfrm>
            <a:off x="9029700" y="22120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https://pandas.pydata.org/docs/reference/api/pandas.DataFrame.sort_values.html</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52"/>
          <p:cNvSpPr txBox="1"/>
          <p:nvPr/>
        </p:nvSpPr>
        <p:spPr>
          <a:xfrm>
            <a:off x="1607124" y="1768875"/>
            <a:ext cx="822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Calculating the Number of Employees in Each Department</a:t>
            </a:r>
            <a:endParaRPr/>
          </a:p>
        </p:txBody>
      </p:sp>
      <p:sp>
        <p:nvSpPr>
          <p:cNvPr id="1344" name="Google Shape;1344;p152"/>
          <p:cNvSpPr txBox="1"/>
          <p:nvPr/>
        </p:nvSpPr>
        <p:spPr>
          <a:xfrm>
            <a:off x="274492" y="1222153"/>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45" name="Google Shape;1345;p152"/>
          <p:cNvSpPr txBox="1"/>
          <p:nvPr/>
        </p:nvSpPr>
        <p:spPr>
          <a:xfrm>
            <a:off x="1782327" y="5240924"/>
            <a:ext cx="750021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value_counts() method counts the number of occurrences of each unique value in the 'Department' column, showing how many employees are in each department.</a:t>
            </a:r>
            <a:endParaRPr/>
          </a:p>
        </p:txBody>
      </p:sp>
      <p:pic>
        <p:nvPicPr>
          <p:cNvPr id="1346" name="Google Shape;1346;p152"/>
          <p:cNvPicPr preferRelativeResize="0"/>
          <p:nvPr/>
        </p:nvPicPr>
        <p:blipFill rotWithShape="1">
          <a:blip r:embed="rId3">
            <a:alphaModFix/>
          </a:blip>
          <a:srcRect b="0" l="0" r="0" t="0"/>
          <a:stretch/>
        </p:blipFill>
        <p:spPr>
          <a:xfrm>
            <a:off x="1782328" y="2284780"/>
            <a:ext cx="3961181" cy="30539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53"/>
          <p:cNvSpPr txBox="1"/>
          <p:nvPr/>
        </p:nvSpPr>
        <p:spPr>
          <a:xfrm>
            <a:off x="1616364" y="188894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Finding Employees Who Joined After 2020</a:t>
            </a:r>
            <a:endParaRPr/>
          </a:p>
        </p:txBody>
      </p:sp>
      <p:sp>
        <p:nvSpPr>
          <p:cNvPr id="1352" name="Google Shape;1352;p153"/>
          <p:cNvSpPr txBox="1"/>
          <p:nvPr/>
        </p:nvSpPr>
        <p:spPr>
          <a:xfrm>
            <a:off x="283729" y="1342225"/>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53" name="Google Shape;1353;p153"/>
          <p:cNvSpPr txBox="1"/>
          <p:nvPr/>
        </p:nvSpPr>
        <p:spPr>
          <a:xfrm>
            <a:off x="1800802" y="5215225"/>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converts the 'Joining_Date' column to datetime format and filters the DataFrame to find employees who joined after January 1, 2020.</a:t>
            </a:r>
            <a:endParaRPr/>
          </a:p>
        </p:txBody>
      </p:sp>
      <p:pic>
        <p:nvPicPr>
          <p:cNvPr id="1354" name="Google Shape;1354;p153"/>
          <p:cNvPicPr preferRelativeResize="0"/>
          <p:nvPr/>
        </p:nvPicPr>
        <p:blipFill rotWithShape="1">
          <a:blip r:embed="rId3">
            <a:alphaModFix/>
          </a:blip>
          <a:srcRect b="0" l="0" r="0" t="0"/>
          <a:stretch/>
        </p:blipFill>
        <p:spPr>
          <a:xfrm>
            <a:off x="1616364" y="2258275"/>
            <a:ext cx="5320145" cy="27721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54"/>
          <p:cNvSpPr txBox="1"/>
          <p:nvPr/>
        </p:nvSpPr>
        <p:spPr>
          <a:xfrm>
            <a:off x="1653309" y="185199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Saving the Filtered DataFrame to a New CSV File</a:t>
            </a:r>
            <a:endParaRPr/>
          </a:p>
        </p:txBody>
      </p:sp>
      <p:sp>
        <p:nvSpPr>
          <p:cNvPr id="1360" name="Google Shape;1360;p154"/>
          <p:cNvSpPr txBox="1"/>
          <p:nvPr/>
        </p:nvSpPr>
        <p:spPr>
          <a:xfrm>
            <a:off x="320674" y="1305281"/>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61" name="Google Shape;1361;p154"/>
          <p:cNvSpPr txBox="1"/>
          <p:nvPr/>
        </p:nvSpPr>
        <p:spPr>
          <a:xfrm>
            <a:off x="1782037" y="3419963"/>
            <a:ext cx="761105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to_csv() method saves the filtered DataFrame (recent_joins) to a new CSV file named 'recent_joins.csv'. The index=False argument excludes the row index from the CSV file.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Summary</a:t>
            </a:r>
            <a:endParaRPr/>
          </a:p>
        </p:txBody>
      </p:sp>
      <p:pic>
        <p:nvPicPr>
          <p:cNvPr id="1362" name="Google Shape;1362;p154"/>
          <p:cNvPicPr preferRelativeResize="0"/>
          <p:nvPr/>
        </p:nvPicPr>
        <p:blipFill rotWithShape="1">
          <a:blip r:embed="rId3">
            <a:alphaModFix/>
          </a:blip>
          <a:srcRect b="0" l="0" r="0" t="0"/>
          <a:stretch/>
        </p:blipFill>
        <p:spPr>
          <a:xfrm>
            <a:off x="1837746" y="2367939"/>
            <a:ext cx="4267200" cy="952500"/>
          </a:xfrm>
          <a:prstGeom prst="rect">
            <a:avLst/>
          </a:prstGeom>
          <a:noFill/>
          <a:ln>
            <a:noFill/>
          </a:ln>
        </p:spPr>
      </p:pic>
      <p:pic>
        <p:nvPicPr>
          <p:cNvPr id="1363" name="Google Shape;1363;p154"/>
          <p:cNvPicPr preferRelativeResize="0"/>
          <p:nvPr/>
        </p:nvPicPr>
        <p:blipFill rotWithShape="1">
          <a:blip r:embed="rId4">
            <a:alphaModFix/>
          </a:blip>
          <a:srcRect b="0" l="0" r="0" t="0"/>
          <a:stretch/>
        </p:blipFill>
        <p:spPr>
          <a:xfrm>
            <a:off x="5374983" y="4378037"/>
            <a:ext cx="3078787" cy="2142548"/>
          </a:xfrm>
          <a:prstGeom prst="rect">
            <a:avLst/>
          </a:prstGeom>
          <a:noFill/>
          <a:ln>
            <a:noFill/>
          </a:ln>
        </p:spPr>
      </p:pic>
      <p:sp>
        <p:nvSpPr>
          <p:cNvPr id="1364" name="Google Shape;1364;p154"/>
          <p:cNvSpPr/>
          <p:nvPr/>
        </p:nvSpPr>
        <p:spPr>
          <a:xfrm>
            <a:off x="5994401" y="5961995"/>
            <a:ext cx="1208834" cy="237270"/>
          </a:xfrm>
          <a:prstGeom prst="rect">
            <a:avLst/>
          </a:prstGeom>
          <a:solidFill>
            <a:srgbClr val="E71224">
              <a:alpha val="4705"/>
            </a:srgbClr>
          </a:solidFill>
          <a:ln cap="flat" cmpd="sng" w="12600">
            <a:solidFill>
              <a:srgbClr val="E71224"/>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l">
              <a:spcBef>
                <a:spcPts val="0"/>
              </a:spcBef>
              <a:spcAft>
                <a:spcPts val="0"/>
              </a:spcAft>
              <a:buNone/>
            </a:pPr>
            <a:r>
              <a:t/>
            </a:r>
            <a:endParaRPr sz="1800">
              <a:solidFill>
                <a:srgbClr val="E71224"/>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55"/>
          <p:cNvSpPr txBox="1"/>
          <p:nvPr/>
        </p:nvSpPr>
        <p:spPr>
          <a:xfrm>
            <a:off x="218725" y="1084408"/>
            <a:ext cx="6012900" cy="4910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p:txBody>
      </p:sp>
      <p:sp>
        <p:nvSpPr>
          <p:cNvPr id="1370" name="Google Shape;1370;p155"/>
          <p:cNvSpPr txBox="1"/>
          <p:nvPr/>
        </p:nvSpPr>
        <p:spPr>
          <a:xfrm>
            <a:off x="5784058" y="1499675"/>
            <a:ext cx="6408000" cy="4325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Engineering and Extraction</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Domain knowledge features (age , wh, </a:t>
            </a:r>
            <a:r>
              <a:rPr b="1" lang="en-US" sz="1900">
                <a:solidFill>
                  <a:schemeClr val="dk1"/>
                </a:solidFill>
                <a:latin typeface="Times New Roman"/>
                <a:ea typeface="Times New Roman"/>
                <a:cs typeface="Times New Roman"/>
                <a:sym typeface="Times New Roman"/>
              </a:rPr>
              <a:t>BMI</a:t>
            </a:r>
            <a:r>
              <a:rPr lang="en-US"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Date and Time features</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String operations</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Web Data</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Geospatial features</a:t>
            </a:r>
            <a:endParaRPr sz="1900">
              <a:solidFill>
                <a:schemeClr val="dk1"/>
              </a:solidFill>
            </a:endParaRPr>
          </a:p>
        </p:txBody>
      </p:sp>
      <p:sp>
        <p:nvSpPr>
          <p:cNvPr id="1371" name="Google Shape;1371;p155"/>
          <p:cNvSpPr txBox="1"/>
          <p:nvPr>
            <p:ph idx="4294967295" type="title"/>
          </p:nvPr>
        </p:nvSpPr>
        <p:spPr>
          <a:xfrm>
            <a:off x="273313" y="267213"/>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Data Preprocessing</a:t>
            </a:r>
            <a:endParaRPr b="0" i="0" sz="3200" u="none" cap="none" strike="noStrike">
              <a:latin typeface="Arial"/>
              <a:ea typeface="Arial"/>
              <a:cs typeface="Arial"/>
              <a:sym typeface="Arial"/>
            </a:endParaRPr>
          </a:p>
        </p:txBody>
      </p:sp>
      <p:sp>
        <p:nvSpPr>
          <p:cNvPr id="1372" name="Google Shape;1372;p15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56"/>
          <p:cNvSpPr txBox="1"/>
          <p:nvPr/>
        </p:nvSpPr>
        <p:spPr>
          <a:xfrm>
            <a:off x="514100" y="399267"/>
            <a:ext cx="9016800" cy="4910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b="1" lang="en-US" sz="1900" u="sng">
                <a:solidFill>
                  <a:schemeClr val="dk1"/>
                </a:solidFill>
                <a:latin typeface="Times New Roman"/>
                <a:ea typeface="Times New Roman"/>
                <a:cs typeface="Times New Roman"/>
                <a:sym typeface="Times New Roman"/>
              </a:rPr>
              <a:t>Data Cleaning or Cleansing</a:t>
            </a:r>
            <a:endParaRPr b="1" sz="1900" u="sng">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p:txBody>
      </p:sp>
      <p:sp>
        <p:nvSpPr>
          <p:cNvPr id="1378" name="Google Shape;1378;p156"/>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157"/>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384" name="Google Shape;1384;p157"/>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385" name="Google Shape;1385;p157"/>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386" name="Google Shape;1386;p157"/>
          <p:cNvSpPr/>
          <p:nvPr/>
        </p:nvSpPr>
        <p:spPr>
          <a:xfrm>
            <a:off x="261600" y="4812000"/>
            <a:ext cx="10327200" cy="17325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Columns can have missing data indicators like xx and ?.</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Height column can have value of 0.</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Weight column can have negative values.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a:t>
            </a:r>
            <a:endParaRPr b="0" i="0" sz="1900" u="none" cap="none" strike="noStrike">
              <a:solidFill>
                <a:schemeClr val="dk1"/>
              </a:solidFill>
              <a:latin typeface="Arial"/>
              <a:ea typeface="Arial"/>
              <a:cs typeface="Arial"/>
              <a:sym typeface="Arial"/>
            </a:endParaRPr>
          </a:p>
        </p:txBody>
      </p:sp>
      <p:sp>
        <p:nvSpPr>
          <p:cNvPr id="1387" name="Google Shape;1387;p157"/>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Data Cleaning or Cleansing</a:t>
            </a:r>
            <a:endParaRPr b="0" i="0" sz="3200" u="none" cap="none" strike="noStrike">
              <a:latin typeface="Arial"/>
              <a:ea typeface="Arial"/>
              <a:cs typeface="Arial"/>
              <a:sym typeface="Arial"/>
            </a:endParaRPr>
          </a:p>
        </p:txBody>
      </p:sp>
      <p:sp>
        <p:nvSpPr>
          <p:cNvPr id="1388" name="Google Shape;1388;p157"/>
          <p:cNvSpPr/>
          <p:nvPr/>
        </p:nvSpPr>
        <p:spPr>
          <a:xfrm>
            <a:off x="-458400" y="4273440"/>
            <a:ext cx="4331700" cy="494400"/>
          </a:xfrm>
          <a:prstGeom prst="rect">
            <a:avLst/>
          </a:prstGeom>
          <a:noFill/>
          <a:ln>
            <a:noFill/>
          </a:ln>
        </p:spPr>
        <p:txBody>
          <a:bodyPr anchorCtr="0" anchor="t" bIns="60925" lIns="121900" spcFirstLastPara="1" rIns="121900" wrap="square" tIns="60925">
            <a:noAutofit/>
          </a:bodyPr>
          <a:lstStyle/>
          <a:p>
            <a:pPr indent="0" lvl="0" marL="0" marR="0" rtl="0" algn="ctr">
              <a:lnSpc>
                <a:spcPct val="115000"/>
              </a:lnSpc>
              <a:spcBef>
                <a:spcPts val="0"/>
              </a:spcBef>
              <a:spcAft>
                <a:spcPts val="0"/>
              </a:spcAft>
              <a:buClr>
                <a:srgbClr val="FFFFFF"/>
              </a:buClr>
              <a:buSzPts val="2100"/>
              <a:buFont typeface="Times New Roman"/>
              <a:buNone/>
            </a:pPr>
            <a:r>
              <a:rPr b="1" i="0" lang="en-US" sz="2100" u="none" cap="none" strike="noStrike">
                <a:solidFill>
                  <a:schemeClr val="dk1"/>
                </a:solidFill>
                <a:latin typeface="Times New Roman"/>
                <a:ea typeface="Times New Roman"/>
                <a:cs typeface="Times New Roman"/>
                <a:sym typeface="Times New Roman"/>
              </a:rPr>
              <a:t>Example of problems</a:t>
            </a:r>
            <a:endParaRPr b="0" i="0" sz="2100" u="none" cap="none" strike="noStrike">
              <a:solidFill>
                <a:schemeClr val="dk1"/>
              </a:solidFill>
              <a:latin typeface="Arial"/>
              <a:ea typeface="Arial"/>
              <a:cs typeface="Arial"/>
              <a:sym typeface="Arial"/>
            </a:endParaRPr>
          </a:p>
        </p:txBody>
      </p:sp>
      <p:pic>
        <p:nvPicPr>
          <p:cNvPr id="1389" name="Google Shape;1389;p157"/>
          <p:cNvPicPr preferRelativeResize="0"/>
          <p:nvPr/>
        </p:nvPicPr>
        <p:blipFill rotWithShape="1">
          <a:blip r:embed="rId6">
            <a:alphaModFix/>
          </a:blip>
          <a:srcRect b="0" l="0" r="0" t="0"/>
          <a:stretch/>
        </p:blipFill>
        <p:spPr>
          <a:xfrm>
            <a:off x="5981760" y="1399200"/>
            <a:ext cx="6084956" cy="3474242"/>
          </a:xfrm>
          <a:prstGeom prst="rect">
            <a:avLst/>
          </a:prstGeom>
          <a:noFill/>
          <a:ln>
            <a:noFill/>
          </a:ln>
        </p:spPr>
      </p:pic>
      <p:sp>
        <p:nvSpPr>
          <p:cNvPr id="1390" name="Google Shape;1390;p157"/>
          <p:cNvSpPr/>
          <p:nvPr/>
        </p:nvSpPr>
        <p:spPr>
          <a:xfrm>
            <a:off x="323040" y="313632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Cleaning data is the process of preparing the dataset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for analysis. It is very important because the accuracy</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of machine learning or data mining models are affected</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because of poor quality of data.</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So, data scientists spend a large amount of their time</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cleaning the dataset and transform them into a format</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with which they can work with. In fact, data scientists</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spend 80% of their time cleaning the data.</a:t>
            </a:r>
            <a:endParaRPr b="0" i="0" sz="1600" u="none" cap="none" strike="noStrike">
              <a:solidFill>
                <a:schemeClr val="dk1"/>
              </a:solidFill>
              <a:latin typeface="Arial"/>
              <a:ea typeface="Arial"/>
              <a:cs typeface="Arial"/>
              <a:sym typeface="Arial"/>
            </a:endParaRPr>
          </a:p>
        </p:txBody>
      </p:sp>
      <p:sp>
        <p:nvSpPr>
          <p:cNvPr id="1391" name="Google Shape;1391;p15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58"/>
          <p:cNvSpPr txBox="1"/>
          <p:nvPr>
            <p:ph type="title"/>
          </p:nvPr>
        </p:nvSpPr>
        <p:spPr>
          <a:xfrm>
            <a:off x="415600" y="593367"/>
            <a:ext cx="11360700" cy="1356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a:t>Data Problems:</a:t>
            </a:r>
            <a:endParaRPr b="1"/>
          </a:p>
          <a:p>
            <a:pPr indent="0" lvl="0" marL="0" rtl="0" algn="l">
              <a:spcBef>
                <a:spcPts val="0"/>
              </a:spcBef>
              <a:spcAft>
                <a:spcPts val="0"/>
              </a:spcAft>
              <a:buNone/>
            </a:pPr>
            <a:r>
              <a:rPr lang="en-US" sz="3400"/>
              <a:t> to identify and resolve any quality issues with your data</a:t>
            </a:r>
            <a:endParaRPr sz="3400"/>
          </a:p>
        </p:txBody>
      </p:sp>
      <p:sp>
        <p:nvSpPr>
          <p:cNvPr id="1397" name="Google Shape;1397;p158"/>
          <p:cNvSpPr txBox="1"/>
          <p:nvPr>
            <p:ph idx="1" type="body"/>
          </p:nvPr>
        </p:nvSpPr>
        <p:spPr>
          <a:xfrm>
            <a:off x="415600" y="2451033"/>
            <a:ext cx="11360700" cy="4555200"/>
          </a:xfrm>
          <a:prstGeom prst="rect">
            <a:avLst/>
          </a:prstGeom>
        </p:spPr>
        <p:txBody>
          <a:bodyPr anchorCtr="0" anchor="t" bIns="121900" lIns="121900" spcFirstLastPara="1" rIns="121900" wrap="square" tIns="121900">
            <a:normAutofit/>
          </a:bodyPr>
          <a:lstStyle/>
          <a:p>
            <a:pPr indent="-450850" lvl="0" marL="609600" rtl="0" algn="l">
              <a:lnSpc>
                <a:spcPct val="200000"/>
              </a:lnSpc>
              <a:spcBef>
                <a:spcPts val="2400"/>
              </a:spcBef>
              <a:spcAft>
                <a:spcPts val="0"/>
              </a:spcAft>
              <a:buClr>
                <a:srgbClr val="05192D"/>
              </a:buClr>
              <a:buSzPts val="2300"/>
              <a:buChar char="●"/>
            </a:pPr>
            <a:r>
              <a:rPr b="1" lang="en-US" sz="2300">
                <a:solidFill>
                  <a:srgbClr val="05192D"/>
                </a:solidFill>
                <a:highlight>
                  <a:srgbClr val="FFFFFF"/>
                </a:highlight>
              </a:rPr>
              <a:t>Data Constraints Problems</a:t>
            </a:r>
            <a:endParaRPr sz="1500">
              <a:solidFill>
                <a:schemeClr val="dk1"/>
              </a:solidFill>
            </a:endParaRPr>
          </a:p>
          <a:p>
            <a:pPr indent="-450850" lvl="0" marL="609600" rtl="0" algn="l">
              <a:lnSpc>
                <a:spcPct val="200000"/>
              </a:lnSpc>
              <a:spcBef>
                <a:spcPts val="0"/>
              </a:spcBef>
              <a:spcAft>
                <a:spcPts val="0"/>
              </a:spcAft>
              <a:buClr>
                <a:srgbClr val="05192D"/>
              </a:buClr>
              <a:buSzPts val="2300"/>
              <a:buChar char="●"/>
            </a:pPr>
            <a:r>
              <a:rPr b="1" lang="en-US" sz="2300">
                <a:solidFill>
                  <a:srgbClr val="05192D"/>
                </a:solidFill>
                <a:highlight>
                  <a:srgbClr val="FFFFFF"/>
                </a:highlight>
              </a:rPr>
              <a:t>Text and Categorical Data Problems</a:t>
            </a:r>
            <a:endParaRPr sz="1500">
              <a:solidFill>
                <a:schemeClr val="dk1"/>
              </a:solidFill>
            </a:endParaRPr>
          </a:p>
          <a:p>
            <a:pPr indent="-450850" lvl="0" marL="609600" rtl="0" algn="l">
              <a:lnSpc>
                <a:spcPct val="200000"/>
              </a:lnSpc>
              <a:spcBef>
                <a:spcPts val="0"/>
              </a:spcBef>
              <a:spcAft>
                <a:spcPts val="0"/>
              </a:spcAft>
              <a:buClr>
                <a:srgbClr val="05192D"/>
              </a:buClr>
              <a:buSzPts val="2300"/>
              <a:buChar char="●"/>
            </a:pPr>
            <a:r>
              <a:rPr b="1" lang="en-US" sz="2300">
                <a:solidFill>
                  <a:srgbClr val="05192D"/>
                </a:solidFill>
                <a:highlight>
                  <a:srgbClr val="FFFFFF"/>
                </a:highlight>
              </a:rPr>
              <a:t>D</a:t>
            </a:r>
            <a:r>
              <a:rPr b="1" lang="en-US" sz="2300">
                <a:solidFill>
                  <a:srgbClr val="05192D"/>
                </a:solidFill>
                <a:highlight>
                  <a:srgbClr val="FFFFFF"/>
                </a:highlight>
              </a:rPr>
              <a:t>a</a:t>
            </a:r>
            <a:r>
              <a:rPr b="1" lang="en-US" sz="2300">
                <a:solidFill>
                  <a:srgbClr val="05192D"/>
                </a:solidFill>
                <a:highlight>
                  <a:srgbClr val="FFFFFF"/>
                </a:highlight>
              </a:rPr>
              <a:t>ta Uniformity Problems</a:t>
            </a:r>
            <a:endParaRPr/>
          </a:p>
        </p:txBody>
      </p:sp>
      <p:sp>
        <p:nvSpPr>
          <p:cNvPr id="1398" name="Google Shape;1398;p158"/>
          <p:cNvSpPr txBox="1"/>
          <p:nvPr/>
        </p:nvSpPr>
        <p:spPr>
          <a:xfrm>
            <a:off x="6331967" y="331233"/>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6" name="Shape 286"/>
        <p:cNvGrpSpPr/>
        <p:nvPr/>
      </p:nvGrpSpPr>
      <p:grpSpPr>
        <a:xfrm>
          <a:off x="0" y="0"/>
          <a:ext cx="0" cy="0"/>
          <a:chOff x="0" y="0"/>
          <a:chExt cx="0" cy="0"/>
        </a:xfrm>
      </p:grpSpPr>
      <p:sp>
        <p:nvSpPr>
          <p:cNvPr id="287" name="Google Shape;287;p51"/>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288" name="Google Shape;288;p51"/>
          <p:cNvSpPr txBox="1"/>
          <p:nvPr>
            <p:ph idx="4294967295" type="title"/>
          </p:nvPr>
        </p:nvSpPr>
        <p:spPr>
          <a:xfrm>
            <a:off x="129533" y="171767"/>
            <a:ext cx="11961900" cy="61899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2800" u="sng">
                <a:solidFill>
                  <a:srgbClr val="20124D"/>
                </a:solidFill>
                <a:latin typeface="Times"/>
                <a:ea typeface="Times"/>
                <a:cs typeface="Times"/>
                <a:sym typeface="Times"/>
              </a:rPr>
              <a:t>Exploratory Data Analysis (EDA) </a:t>
            </a:r>
            <a:endParaRPr sz="2800" u="sng">
              <a:solidFill>
                <a:srgbClr val="20124D"/>
              </a:solidFill>
              <a:latin typeface="Times"/>
              <a:ea typeface="Times"/>
              <a:cs typeface="Times"/>
              <a:sym typeface="Times"/>
            </a:endParaRPr>
          </a:p>
          <a:p>
            <a:pPr indent="0" lvl="0" marL="0" rtl="0" algn="l">
              <a:lnSpc>
                <a:spcPct val="200000"/>
              </a:lnSpc>
              <a:spcBef>
                <a:spcPts val="0"/>
              </a:spcBef>
              <a:spcAft>
                <a:spcPts val="0"/>
              </a:spcAft>
              <a:buSzPts val="1300"/>
              <a:buNone/>
            </a:pPr>
            <a:r>
              <a:rPr lang="en-US" sz="2800">
                <a:solidFill>
                  <a:srgbClr val="20124D"/>
                </a:solidFill>
                <a:latin typeface="Times"/>
                <a:ea typeface="Times"/>
                <a:cs typeface="Times"/>
                <a:sym typeface="Times"/>
              </a:rPr>
              <a:t>is </a:t>
            </a:r>
            <a:r>
              <a:rPr lang="en-US" sz="2800">
                <a:solidFill>
                  <a:srgbClr val="FF0000"/>
                </a:solidFill>
                <a:latin typeface="Times"/>
                <a:ea typeface="Times"/>
                <a:cs typeface="Times"/>
                <a:sym typeface="Times"/>
              </a:rPr>
              <a:t>a crucial step</a:t>
            </a:r>
            <a:r>
              <a:rPr lang="en-US" sz="2800">
                <a:solidFill>
                  <a:srgbClr val="20124D"/>
                </a:solidFill>
                <a:latin typeface="Times"/>
                <a:ea typeface="Times"/>
                <a:cs typeface="Times"/>
                <a:sym typeface="Times"/>
              </a:rPr>
              <a:t> in the </a:t>
            </a:r>
            <a:r>
              <a:rPr lang="en-US" sz="2800">
                <a:solidFill>
                  <a:srgbClr val="0000FF"/>
                </a:solidFill>
                <a:latin typeface="Times"/>
                <a:ea typeface="Times"/>
                <a:cs typeface="Times"/>
                <a:sym typeface="Times"/>
              </a:rPr>
              <a:t>machine learning process</a:t>
            </a:r>
            <a:r>
              <a:rPr lang="en-US" sz="2800">
                <a:solidFill>
                  <a:srgbClr val="20124D"/>
                </a:solidFill>
                <a:latin typeface="Times"/>
                <a:ea typeface="Times"/>
                <a:cs typeface="Times"/>
                <a:sym typeface="Times"/>
              </a:rPr>
              <a:t> that involves </a:t>
            </a:r>
            <a:r>
              <a:rPr lang="en-US" sz="2800" u="sng">
                <a:solidFill>
                  <a:srgbClr val="0000FF"/>
                </a:solidFill>
                <a:latin typeface="Times"/>
                <a:ea typeface="Times"/>
                <a:cs typeface="Times"/>
                <a:sym typeface="Times"/>
              </a:rPr>
              <a:t>visually</a:t>
            </a:r>
            <a:r>
              <a:rPr lang="en-US" sz="2800">
                <a:solidFill>
                  <a:srgbClr val="0000FF"/>
                </a:solidFill>
                <a:latin typeface="Times"/>
                <a:ea typeface="Times"/>
                <a:cs typeface="Times"/>
                <a:sym typeface="Times"/>
              </a:rPr>
              <a:t> and </a:t>
            </a:r>
            <a:r>
              <a:rPr lang="en-US" sz="2800" u="sng">
                <a:solidFill>
                  <a:srgbClr val="0000FF"/>
                </a:solidFill>
                <a:latin typeface="Times"/>
                <a:ea typeface="Times"/>
                <a:cs typeface="Times"/>
                <a:sym typeface="Times"/>
              </a:rPr>
              <a:t>statistically</a:t>
            </a:r>
            <a:r>
              <a:rPr lang="en-US" sz="2800">
                <a:solidFill>
                  <a:srgbClr val="0000FF"/>
                </a:solidFill>
                <a:latin typeface="Times"/>
                <a:ea typeface="Times"/>
                <a:cs typeface="Times"/>
                <a:sym typeface="Times"/>
              </a:rPr>
              <a:t> analyzing the data</a:t>
            </a:r>
            <a:r>
              <a:rPr lang="en-US" sz="2800">
                <a:solidFill>
                  <a:srgbClr val="20124D"/>
                </a:solidFill>
                <a:latin typeface="Times"/>
                <a:ea typeface="Times"/>
                <a:cs typeface="Times"/>
                <a:sym typeface="Times"/>
              </a:rPr>
              <a:t> </a:t>
            </a:r>
            <a:endParaRPr sz="2800">
              <a:solidFill>
                <a:srgbClr val="20124D"/>
              </a:solidFill>
              <a:latin typeface="Times"/>
              <a:ea typeface="Times"/>
              <a:cs typeface="Times"/>
              <a:sym typeface="Times"/>
            </a:endParaRPr>
          </a:p>
          <a:p>
            <a:pPr indent="0" lvl="0" marL="0" rtl="0" algn="l">
              <a:lnSpc>
                <a:spcPct val="200000"/>
              </a:lnSpc>
              <a:spcBef>
                <a:spcPts val="0"/>
              </a:spcBef>
              <a:spcAft>
                <a:spcPts val="0"/>
              </a:spcAft>
              <a:buSzPts val="1300"/>
              <a:buNone/>
            </a:pPr>
            <a:r>
              <a:rPr lang="en-US" sz="2800">
                <a:solidFill>
                  <a:srgbClr val="FF0000"/>
                </a:solidFill>
                <a:latin typeface="Times"/>
                <a:ea typeface="Times"/>
                <a:cs typeface="Times"/>
                <a:sym typeface="Times"/>
              </a:rPr>
              <a:t>to </a:t>
            </a:r>
            <a:r>
              <a:rPr lang="en-US" sz="2800">
                <a:solidFill>
                  <a:srgbClr val="20124D"/>
                </a:solidFill>
                <a:latin typeface="Times"/>
                <a:ea typeface="Times"/>
                <a:cs typeface="Times"/>
                <a:sym typeface="Times"/>
              </a:rPr>
              <a:t>gain insights, understand its characteristics, and identify patterns or trends,</a:t>
            </a:r>
            <a:r>
              <a:rPr lang="en-US" sz="2800">
                <a:solidFill>
                  <a:srgbClr val="9900FF"/>
                </a:solidFill>
                <a:latin typeface="Times"/>
                <a:ea typeface="Times"/>
                <a:cs typeface="Times"/>
                <a:sym typeface="Times"/>
              </a:rPr>
              <a:t> </a:t>
            </a:r>
            <a:endParaRPr sz="2800">
              <a:solidFill>
                <a:srgbClr val="9900FF"/>
              </a:solidFill>
              <a:latin typeface="Times"/>
              <a:ea typeface="Times"/>
              <a:cs typeface="Times"/>
              <a:sym typeface="Times"/>
            </a:endParaRPr>
          </a:p>
          <a:p>
            <a:pPr indent="0" lvl="0" marL="0" rtl="0" algn="l">
              <a:lnSpc>
                <a:spcPct val="200000"/>
              </a:lnSpc>
              <a:spcBef>
                <a:spcPts val="0"/>
              </a:spcBef>
              <a:spcAft>
                <a:spcPts val="0"/>
              </a:spcAft>
              <a:buSzPts val="1300"/>
              <a:buNone/>
            </a:pPr>
            <a:r>
              <a:rPr lang="en-US" sz="2800">
                <a:solidFill>
                  <a:srgbClr val="FF0000"/>
                </a:solidFill>
                <a:latin typeface="Times"/>
                <a:ea typeface="Times"/>
                <a:cs typeface="Times"/>
                <a:sym typeface="Times"/>
              </a:rPr>
              <a:t>And to </a:t>
            </a:r>
            <a:r>
              <a:rPr lang="en-US" sz="2800">
                <a:solidFill>
                  <a:srgbClr val="9900FF"/>
                </a:solidFill>
                <a:latin typeface="Times"/>
                <a:ea typeface="Times"/>
                <a:cs typeface="Times"/>
                <a:sym typeface="Times"/>
              </a:rPr>
              <a:t>make informed decisions about data preprocessing, feature engineering, and model selection</a:t>
            </a:r>
            <a:endParaRPr sz="2800">
              <a:solidFill>
                <a:srgbClr val="9900FF"/>
              </a:solidFill>
              <a:latin typeface="Times"/>
              <a:ea typeface="Times"/>
              <a:cs typeface="Times"/>
              <a:sym typeface="Time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59"/>
          <p:cNvSpPr txBox="1"/>
          <p:nvPr>
            <p:ph type="title"/>
          </p:nvPr>
        </p:nvSpPr>
        <p:spPr>
          <a:xfrm>
            <a:off x="454847" y="104035"/>
            <a:ext cx="10560300" cy="574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sz="3700">
                <a:solidFill>
                  <a:schemeClr val="dk1"/>
                </a:solidFill>
              </a:rPr>
              <a:t>Data Constraints Problems:</a:t>
            </a:r>
            <a:endParaRPr b="1" sz="3700">
              <a:solidFill>
                <a:schemeClr val="dk1"/>
              </a:solidFill>
            </a:endParaRPr>
          </a:p>
        </p:txBody>
      </p:sp>
      <p:sp>
        <p:nvSpPr>
          <p:cNvPr id="1404" name="Google Shape;1404;p159"/>
          <p:cNvSpPr txBox="1"/>
          <p:nvPr>
            <p:ph idx="1" type="body"/>
          </p:nvPr>
        </p:nvSpPr>
        <p:spPr>
          <a:xfrm>
            <a:off x="180532" y="798267"/>
            <a:ext cx="11457600" cy="2011200"/>
          </a:xfrm>
          <a:prstGeom prst="rect">
            <a:avLst/>
          </a:prstGeom>
          <a:noFill/>
          <a:ln>
            <a:noFill/>
          </a:ln>
        </p:spPr>
        <p:txBody>
          <a:bodyPr anchorCtr="0" anchor="t" bIns="45700" lIns="91425" spcFirstLastPara="1" rIns="91425" wrap="square" tIns="45700">
            <a:normAutofit/>
          </a:bodyPr>
          <a:lstStyle/>
          <a:p>
            <a:pPr indent="-406400" lvl="0" marL="609600" rtl="0" algn="l">
              <a:lnSpc>
                <a:spcPct val="140000"/>
              </a:lnSpc>
              <a:spcBef>
                <a:spcPts val="110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Data Type Constraints:</a:t>
            </a:r>
            <a:endParaRPr b="1" sz="1600">
              <a:solidFill>
                <a:srgbClr val="374151"/>
              </a:solidFill>
              <a:latin typeface="Roboto"/>
              <a:ea typeface="Roboto"/>
              <a:cs typeface="Roboto"/>
              <a:sym typeface="Roboto"/>
            </a:endParaRPr>
          </a:p>
          <a:p>
            <a:pPr indent="-406400" lvl="1" marL="1219200" rtl="0" algn="l">
              <a:lnSpc>
                <a:spcPct val="14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Problem: </a:t>
            </a:r>
            <a:r>
              <a:rPr lang="en-US" sz="1600">
                <a:solidFill>
                  <a:srgbClr val="374151"/>
                </a:solidFill>
                <a:latin typeface="Roboto"/>
                <a:ea typeface="Roboto"/>
                <a:cs typeface="Roboto"/>
                <a:sym typeface="Roboto"/>
              </a:rPr>
              <a:t>Incorrect data types in columns.</a:t>
            </a:r>
            <a:endParaRPr sz="1600">
              <a:solidFill>
                <a:srgbClr val="374151"/>
              </a:solidFill>
              <a:latin typeface="Roboto"/>
              <a:ea typeface="Roboto"/>
              <a:cs typeface="Roboto"/>
              <a:sym typeface="Roboto"/>
            </a:endParaRPr>
          </a:p>
          <a:p>
            <a:pPr indent="-406400" lvl="1" marL="1219200" rtl="0" algn="l">
              <a:lnSpc>
                <a:spcPct val="14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Solutions: </a:t>
            </a:r>
            <a:r>
              <a:rPr lang="en-US" sz="1600">
                <a:solidFill>
                  <a:srgbClr val="374151"/>
                </a:solidFill>
                <a:latin typeface="Roboto"/>
                <a:ea typeface="Roboto"/>
                <a:cs typeface="Roboto"/>
                <a:sym typeface="Roboto"/>
              </a:rPr>
              <a:t>Convert to the correct data type.</a:t>
            </a:r>
            <a:endParaRPr sz="1600">
              <a:solidFill>
                <a:srgbClr val="374151"/>
              </a:solidFill>
              <a:latin typeface="Roboto"/>
              <a:ea typeface="Roboto"/>
              <a:cs typeface="Roboto"/>
              <a:sym typeface="Roboto"/>
            </a:endParaRPr>
          </a:p>
          <a:p>
            <a:pPr indent="-406400" lvl="1" marL="1219200" rtl="0" algn="l">
              <a:lnSpc>
                <a:spcPct val="14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Example in Action:</a:t>
            </a:r>
            <a:r>
              <a:rPr lang="en-US" sz="1600">
                <a:solidFill>
                  <a:srgbClr val="374151"/>
                </a:solidFill>
                <a:latin typeface="Roboto"/>
                <a:ea typeface="Roboto"/>
                <a:cs typeface="Roboto"/>
                <a:sym typeface="Roboto"/>
              </a:rPr>
              <a:t> A revenue_usd column that contains values like "$1,000" as strings instead of numeric data types.</a:t>
            </a:r>
            <a:endParaRPr sz="1600">
              <a:solidFill>
                <a:srgbClr val="374151"/>
              </a:solidFill>
              <a:latin typeface="Roboto"/>
              <a:ea typeface="Roboto"/>
              <a:cs typeface="Roboto"/>
              <a:sym typeface="Roboto"/>
            </a:endParaRPr>
          </a:p>
        </p:txBody>
      </p:sp>
      <p:sp>
        <p:nvSpPr>
          <p:cNvPr id="1405" name="Google Shape;1405;p159"/>
          <p:cNvSpPr txBox="1"/>
          <p:nvPr/>
        </p:nvSpPr>
        <p:spPr>
          <a:xfrm>
            <a:off x="264233" y="2747267"/>
            <a:ext cx="10941600" cy="1600800"/>
          </a:xfrm>
          <a:prstGeom prst="rect">
            <a:avLst/>
          </a:prstGeom>
          <a:noFill/>
          <a:ln>
            <a:noFill/>
          </a:ln>
        </p:spPr>
        <p:txBody>
          <a:bodyPr anchorCtr="0" anchor="t" bIns="121900" lIns="121900" spcFirstLastPara="1" rIns="121900" wrap="square" tIns="121900">
            <a:spAutoFit/>
          </a:bodyPr>
          <a:lstStyle/>
          <a:p>
            <a:pPr indent="-406400" lvl="0" marL="6096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Data Range Constraints:</a:t>
            </a:r>
            <a:endParaRPr b="1"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Problem: </a:t>
            </a:r>
            <a:r>
              <a:rPr lang="en-US" sz="1600">
                <a:solidFill>
                  <a:srgbClr val="374151"/>
                </a:solidFill>
                <a:latin typeface="Roboto"/>
                <a:ea typeface="Roboto"/>
                <a:cs typeface="Roboto"/>
                <a:sym typeface="Roboto"/>
              </a:rPr>
              <a:t>Values outside the expected range.</a:t>
            </a:r>
            <a:endParaRPr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Solutions: </a:t>
            </a:r>
            <a:r>
              <a:rPr lang="en-US" sz="1600">
                <a:solidFill>
                  <a:srgbClr val="374151"/>
                </a:solidFill>
                <a:latin typeface="Roboto"/>
                <a:ea typeface="Roboto"/>
                <a:cs typeface="Roboto"/>
                <a:sym typeface="Roboto"/>
              </a:rPr>
              <a:t>Check for typos, drop rows, set to min/max, or impute.</a:t>
            </a:r>
            <a:endParaRPr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Example in Action:</a:t>
            </a:r>
            <a:r>
              <a:rPr lang="en-US" sz="1600">
                <a:solidFill>
                  <a:srgbClr val="374151"/>
                </a:solidFill>
                <a:latin typeface="Roboto"/>
                <a:ea typeface="Roboto"/>
                <a:cs typeface="Roboto"/>
                <a:sym typeface="Roboto"/>
              </a:rPr>
              <a:t> A gpa column with values exceeding the valid range, such as a GPA of 5.2.</a:t>
            </a:r>
            <a:endParaRPr b="1" sz="1600">
              <a:solidFill>
                <a:srgbClr val="374151"/>
              </a:solidFill>
              <a:latin typeface="Roboto"/>
              <a:ea typeface="Roboto"/>
              <a:cs typeface="Roboto"/>
              <a:sym typeface="Roboto"/>
            </a:endParaRPr>
          </a:p>
        </p:txBody>
      </p:sp>
      <p:sp>
        <p:nvSpPr>
          <p:cNvPr id="1406" name="Google Shape;1406;p159"/>
          <p:cNvSpPr txBox="1"/>
          <p:nvPr/>
        </p:nvSpPr>
        <p:spPr>
          <a:xfrm>
            <a:off x="180533" y="4668129"/>
            <a:ext cx="11356500" cy="1970100"/>
          </a:xfrm>
          <a:prstGeom prst="rect">
            <a:avLst/>
          </a:prstGeom>
          <a:noFill/>
          <a:ln>
            <a:noFill/>
          </a:ln>
        </p:spPr>
        <p:txBody>
          <a:bodyPr anchorCtr="0" anchor="t" bIns="121900" lIns="121900" spcFirstLastPara="1" rIns="121900" wrap="square" tIns="121900">
            <a:spAutoFit/>
          </a:bodyPr>
          <a:lstStyle/>
          <a:p>
            <a:pPr indent="-406400" lvl="0" marL="6096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Uniqueness Constraints:</a:t>
            </a:r>
            <a:endParaRPr b="1"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Problem:</a:t>
            </a:r>
            <a:r>
              <a:rPr lang="en-US" sz="1600">
                <a:solidFill>
                  <a:srgbClr val="374151"/>
                </a:solidFill>
                <a:latin typeface="Roboto"/>
                <a:ea typeface="Roboto"/>
                <a:cs typeface="Roboto"/>
                <a:sym typeface="Roboto"/>
              </a:rPr>
              <a:t> Duplicates in the data.</a:t>
            </a:r>
            <a:endParaRPr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Solutions: </a:t>
            </a:r>
            <a:r>
              <a:rPr lang="en-US" sz="1600">
                <a:solidFill>
                  <a:srgbClr val="374151"/>
                </a:solidFill>
                <a:latin typeface="Roboto"/>
                <a:ea typeface="Roboto"/>
                <a:cs typeface="Roboto"/>
                <a:sym typeface="Roboto"/>
              </a:rPr>
              <a:t>Keep one, merge non-exact duplicates, or infer categories.</a:t>
            </a:r>
            <a:endParaRPr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Example in Action:</a:t>
            </a:r>
            <a:r>
              <a:rPr lang="en-US" sz="1600">
                <a:solidFill>
                  <a:srgbClr val="374151"/>
                </a:solidFill>
                <a:latin typeface="Roboto"/>
                <a:ea typeface="Roboto"/>
                <a:cs typeface="Roboto"/>
                <a:sym typeface="Roboto"/>
              </a:rPr>
              <a:t> Duplicate rows with the same name and phone_number columns but different height_cm values.</a:t>
            </a:r>
            <a:endParaRPr sz="1600">
              <a:solidFill>
                <a:srgbClr val="37415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0"/>
          <p:cNvSpPr txBox="1"/>
          <p:nvPr>
            <p:ph type="title"/>
          </p:nvPr>
        </p:nvSpPr>
        <p:spPr>
          <a:xfrm>
            <a:off x="454847" y="205635"/>
            <a:ext cx="10560300" cy="615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sz="4000">
                <a:solidFill>
                  <a:schemeClr val="dk1"/>
                </a:solidFill>
              </a:rPr>
              <a:t>Text and Categorical Data Problems:</a:t>
            </a:r>
            <a:endParaRPr b="1" sz="4000">
              <a:solidFill>
                <a:schemeClr val="dk1"/>
              </a:solidFill>
            </a:endParaRPr>
          </a:p>
        </p:txBody>
      </p:sp>
      <p:sp>
        <p:nvSpPr>
          <p:cNvPr id="1412" name="Google Shape;1412;p160"/>
          <p:cNvSpPr txBox="1"/>
          <p:nvPr>
            <p:ph idx="1" type="body"/>
          </p:nvPr>
        </p:nvSpPr>
        <p:spPr>
          <a:xfrm>
            <a:off x="859804" y="1230536"/>
            <a:ext cx="10269300" cy="2011200"/>
          </a:xfrm>
          <a:prstGeom prst="rect">
            <a:avLst/>
          </a:prstGeom>
          <a:noFill/>
          <a:ln>
            <a:noFill/>
          </a:ln>
        </p:spPr>
        <p:txBody>
          <a:bodyPr anchorCtr="0" anchor="t" bIns="45700" lIns="91425" spcFirstLastPara="1" rIns="91425" wrap="square" tIns="45700">
            <a:normAutofit/>
          </a:bodyPr>
          <a:lstStyle/>
          <a:p>
            <a:pPr indent="-400050" lvl="0" marL="609600" rtl="0" algn="l">
              <a:lnSpc>
                <a:spcPct val="140000"/>
              </a:lnSpc>
              <a:spcBef>
                <a:spcPts val="110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Membership Constraints for Categorical Data:</a:t>
            </a:r>
            <a:endParaRPr b="1"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 </a:t>
            </a:r>
            <a:r>
              <a:rPr lang="en-US" sz="1500">
                <a:solidFill>
                  <a:srgbClr val="374151"/>
                </a:solidFill>
                <a:latin typeface="Roboto"/>
                <a:ea typeface="Roboto"/>
                <a:cs typeface="Roboto"/>
                <a:sym typeface="Roboto"/>
              </a:rPr>
              <a:t>Inconsistent categories.</a:t>
            </a:r>
            <a:endParaRPr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remap categories, or infer correct categories.</a:t>
            </a:r>
            <a:endParaRPr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a:t>
            </a:r>
            <a:r>
              <a:rPr lang="en-US" sz="1500">
                <a:solidFill>
                  <a:srgbClr val="374151"/>
                </a:solidFill>
                <a:latin typeface="Roboto"/>
                <a:ea typeface="Roboto"/>
                <a:cs typeface="Roboto"/>
                <a:sym typeface="Roboto"/>
              </a:rPr>
              <a:t> Two different entries for "New York" “NYC” , “New york”in the city column, causing inconsistency.</a:t>
            </a:r>
            <a:endParaRPr sz="1500">
              <a:solidFill>
                <a:srgbClr val="374151"/>
              </a:solidFill>
              <a:latin typeface="Roboto"/>
              <a:ea typeface="Roboto"/>
              <a:cs typeface="Roboto"/>
              <a:sym typeface="Roboto"/>
            </a:endParaRPr>
          </a:p>
        </p:txBody>
      </p:sp>
      <p:sp>
        <p:nvSpPr>
          <p:cNvPr id="1413" name="Google Shape;1413;p160"/>
          <p:cNvSpPr txBox="1"/>
          <p:nvPr/>
        </p:nvSpPr>
        <p:spPr>
          <a:xfrm>
            <a:off x="665167" y="2859900"/>
            <a:ext cx="11418000" cy="1516200"/>
          </a:xfrm>
          <a:prstGeom prst="rect">
            <a:avLst/>
          </a:prstGeom>
          <a:noFill/>
          <a:ln>
            <a:noFill/>
          </a:ln>
        </p:spPr>
        <p:txBody>
          <a:bodyPr anchorCtr="0" anchor="t" bIns="121900" lIns="121900" spcFirstLastPara="1" rIns="121900" wrap="square" tIns="121900">
            <a:spAutoFit/>
          </a:bodyPr>
          <a:lstStyle/>
          <a:p>
            <a:pPr indent="-400050" lvl="0" marL="6096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Length Violation for Text Data:</a:t>
            </a:r>
            <a:endParaRPr b="1"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 </a:t>
            </a:r>
            <a:r>
              <a:rPr lang="en-US" sz="1500">
                <a:solidFill>
                  <a:srgbClr val="374151"/>
                </a:solidFill>
                <a:latin typeface="Roboto"/>
                <a:ea typeface="Roboto"/>
                <a:cs typeface="Roboto"/>
                <a:sym typeface="Roboto"/>
              </a:rPr>
              <a:t>Text length doesn't match expectations.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or set affected observations to missing.</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 </a:t>
            </a:r>
            <a:r>
              <a:rPr lang="en-US" sz="1500">
                <a:solidFill>
                  <a:srgbClr val="374151"/>
                </a:solidFill>
                <a:latin typeface="Roboto"/>
                <a:ea typeface="Roboto"/>
                <a:cs typeface="Roboto"/>
                <a:sym typeface="Roboto"/>
              </a:rPr>
              <a:t>A US phone_number column with entries that have 9 characters instead of the expected 14.</a:t>
            </a:r>
            <a:endParaRPr sz="1500">
              <a:solidFill>
                <a:srgbClr val="374151"/>
              </a:solidFill>
              <a:latin typeface="Roboto"/>
              <a:ea typeface="Roboto"/>
              <a:cs typeface="Roboto"/>
              <a:sym typeface="Roboto"/>
            </a:endParaRPr>
          </a:p>
        </p:txBody>
      </p:sp>
      <p:sp>
        <p:nvSpPr>
          <p:cNvPr id="1414" name="Google Shape;1414;p160"/>
          <p:cNvSpPr txBox="1"/>
          <p:nvPr/>
        </p:nvSpPr>
        <p:spPr>
          <a:xfrm>
            <a:off x="665167" y="4663100"/>
            <a:ext cx="11489700" cy="1516200"/>
          </a:xfrm>
          <a:prstGeom prst="rect">
            <a:avLst/>
          </a:prstGeom>
          <a:noFill/>
          <a:ln>
            <a:noFill/>
          </a:ln>
        </p:spPr>
        <p:txBody>
          <a:bodyPr anchorCtr="0" anchor="t" bIns="121900" lIns="121900" spcFirstLastPara="1" rIns="121900" wrap="square" tIns="121900">
            <a:spAutoFit/>
          </a:bodyPr>
          <a:lstStyle/>
          <a:p>
            <a:pPr indent="-400050" lvl="0" marL="6096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Text Data with Inconsistent Formatting:</a:t>
            </a:r>
            <a:endParaRPr b="1"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 </a:t>
            </a:r>
            <a:r>
              <a:rPr lang="en-US" sz="1500">
                <a:solidFill>
                  <a:srgbClr val="374151"/>
                </a:solidFill>
                <a:latin typeface="Roboto"/>
                <a:ea typeface="Roboto"/>
                <a:cs typeface="Roboto"/>
                <a:sym typeface="Roboto"/>
              </a:rPr>
              <a:t>Text data not following a standard format.</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or set affected observations to missing.</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 </a:t>
            </a:r>
            <a:r>
              <a:rPr lang="en-US" sz="1500">
                <a:solidFill>
                  <a:srgbClr val="374151"/>
                </a:solidFill>
                <a:latin typeface="Roboto"/>
                <a:ea typeface="Roboto"/>
                <a:cs typeface="Roboto"/>
                <a:sym typeface="Roboto"/>
              </a:rPr>
              <a:t>Inconsistent date formats like "dd-mm-yyyy" and "mm-dd-yyyy" in a date_of_birth column.</a:t>
            </a:r>
            <a:endParaRPr sz="1500">
              <a:solidFill>
                <a:srgbClr val="37415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61"/>
          <p:cNvSpPr txBox="1"/>
          <p:nvPr>
            <p:ph type="title"/>
          </p:nvPr>
        </p:nvSpPr>
        <p:spPr>
          <a:xfrm>
            <a:off x="454847" y="205635"/>
            <a:ext cx="10560300" cy="615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sz="4000">
                <a:solidFill>
                  <a:schemeClr val="dk1"/>
                </a:solidFill>
              </a:rPr>
              <a:t>Data Uniformity Problems:</a:t>
            </a:r>
            <a:endParaRPr b="1" sz="4000">
              <a:solidFill>
                <a:schemeClr val="dk1"/>
              </a:solidFill>
            </a:endParaRPr>
          </a:p>
        </p:txBody>
      </p:sp>
      <p:sp>
        <p:nvSpPr>
          <p:cNvPr id="1420" name="Google Shape;1420;p161"/>
          <p:cNvSpPr txBox="1"/>
          <p:nvPr>
            <p:ph idx="1" type="body"/>
          </p:nvPr>
        </p:nvSpPr>
        <p:spPr>
          <a:xfrm>
            <a:off x="838979" y="1207311"/>
            <a:ext cx="10269300" cy="2011200"/>
          </a:xfrm>
          <a:prstGeom prst="rect">
            <a:avLst/>
          </a:prstGeom>
          <a:noFill/>
          <a:ln>
            <a:noFill/>
          </a:ln>
        </p:spPr>
        <p:txBody>
          <a:bodyPr anchorCtr="0" anchor="t" bIns="45700" lIns="91425" spcFirstLastPara="1" rIns="91425" wrap="square" tIns="45700">
            <a:normAutofit/>
          </a:bodyPr>
          <a:lstStyle/>
          <a:p>
            <a:pPr indent="-400050" lvl="0" marL="609600" rtl="0" algn="l">
              <a:lnSpc>
                <a:spcPct val="140000"/>
              </a:lnSpc>
              <a:spcBef>
                <a:spcPts val="110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Unit Uniformity for Numeric Columns:</a:t>
            </a:r>
            <a:endParaRPr b="1"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 </a:t>
            </a:r>
            <a:r>
              <a:rPr lang="en-US" sz="1500">
                <a:solidFill>
                  <a:srgbClr val="374151"/>
                </a:solidFill>
                <a:latin typeface="Roboto"/>
                <a:ea typeface="Roboto"/>
                <a:cs typeface="Roboto"/>
                <a:sym typeface="Roboto"/>
              </a:rPr>
              <a:t>Inconsistent units in numeric columns.</a:t>
            </a:r>
            <a:endParaRPr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standardize units, or apply domain-specific rules.</a:t>
            </a:r>
            <a:endParaRPr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a:t>
            </a:r>
            <a:r>
              <a:rPr lang="en-US" sz="1500">
                <a:solidFill>
                  <a:srgbClr val="374151"/>
                </a:solidFill>
                <a:latin typeface="Roboto"/>
                <a:ea typeface="Roboto"/>
                <a:cs typeface="Roboto"/>
                <a:sym typeface="Roboto"/>
              </a:rPr>
              <a:t> A temperature column in Celsius with extremely high or low values that are outside the expected range.</a:t>
            </a:r>
            <a:endParaRPr sz="1500">
              <a:solidFill>
                <a:srgbClr val="374151"/>
              </a:solidFill>
              <a:latin typeface="Roboto"/>
              <a:ea typeface="Roboto"/>
              <a:cs typeface="Roboto"/>
              <a:sym typeface="Roboto"/>
            </a:endParaRPr>
          </a:p>
        </p:txBody>
      </p:sp>
      <p:sp>
        <p:nvSpPr>
          <p:cNvPr id="1421" name="Google Shape;1421;p161"/>
          <p:cNvSpPr txBox="1"/>
          <p:nvPr/>
        </p:nvSpPr>
        <p:spPr>
          <a:xfrm>
            <a:off x="766767" y="2879476"/>
            <a:ext cx="9718800" cy="1862400"/>
          </a:xfrm>
          <a:prstGeom prst="rect">
            <a:avLst/>
          </a:prstGeom>
          <a:noFill/>
          <a:ln>
            <a:noFill/>
          </a:ln>
        </p:spPr>
        <p:txBody>
          <a:bodyPr anchorCtr="0" anchor="t" bIns="121900" lIns="121900" spcFirstLastPara="1" rIns="121900" wrap="square" tIns="121900">
            <a:spAutoFit/>
          </a:bodyPr>
          <a:lstStyle/>
          <a:p>
            <a:pPr indent="-400050" lvl="0" marL="6096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Unit Uniformity for Date Columns:</a:t>
            </a:r>
            <a:endParaRPr b="1"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a:t>
            </a:r>
            <a:r>
              <a:rPr lang="en-US" sz="1500">
                <a:solidFill>
                  <a:srgbClr val="374151"/>
                </a:solidFill>
                <a:latin typeface="Roboto"/>
                <a:ea typeface="Roboto"/>
                <a:cs typeface="Roboto"/>
                <a:sym typeface="Roboto"/>
              </a:rPr>
              <a:t> Inconsistent date formats.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Standardize formats, drop rows, or apply domain-specific rules.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a:t>
            </a:r>
            <a:r>
              <a:rPr lang="en-US" sz="1500">
                <a:solidFill>
                  <a:srgbClr val="374151"/>
                </a:solidFill>
                <a:latin typeface="Roboto"/>
                <a:ea typeface="Roboto"/>
                <a:cs typeface="Roboto"/>
                <a:sym typeface="Roboto"/>
              </a:rPr>
              <a:t> A birthday column containing dates in various formats, such as "dd-mm-yyyy" and "mm-dd-yyyy."</a:t>
            </a:r>
            <a:endParaRPr sz="1500">
              <a:solidFill>
                <a:srgbClr val="374151"/>
              </a:solidFill>
              <a:latin typeface="Roboto"/>
              <a:ea typeface="Roboto"/>
              <a:cs typeface="Roboto"/>
              <a:sym typeface="Roboto"/>
            </a:endParaRPr>
          </a:p>
        </p:txBody>
      </p:sp>
      <p:sp>
        <p:nvSpPr>
          <p:cNvPr id="1422" name="Google Shape;1422;p161"/>
          <p:cNvSpPr txBox="1"/>
          <p:nvPr/>
        </p:nvSpPr>
        <p:spPr>
          <a:xfrm>
            <a:off x="618950" y="4822717"/>
            <a:ext cx="11406300" cy="1862400"/>
          </a:xfrm>
          <a:prstGeom prst="rect">
            <a:avLst/>
          </a:prstGeom>
          <a:noFill/>
          <a:ln>
            <a:noFill/>
          </a:ln>
        </p:spPr>
        <p:txBody>
          <a:bodyPr anchorCtr="0" anchor="t" bIns="121900" lIns="121900" spcFirstLastPara="1" rIns="121900" wrap="square" tIns="121900">
            <a:spAutoFit/>
          </a:bodyPr>
          <a:lstStyle/>
          <a:p>
            <a:pPr indent="-400050" lvl="0" marL="6096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Crossfield Validation for Numeric or Date Columns:</a:t>
            </a:r>
            <a:endParaRPr b="1"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a:t>
            </a:r>
            <a:r>
              <a:rPr lang="en-US" sz="1500">
                <a:solidFill>
                  <a:srgbClr val="374151"/>
                </a:solidFill>
                <a:latin typeface="Roboto"/>
                <a:ea typeface="Roboto"/>
                <a:cs typeface="Roboto"/>
                <a:sym typeface="Roboto"/>
              </a:rPr>
              <a:t> Inconsistent or incorrect relationships between columns or between date columns.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or apply domain-specific validation rules.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 </a:t>
            </a:r>
            <a:r>
              <a:rPr lang="en-US" sz="1500">
                <a:solidFill>
                  <a:srgbClr val="374151"/>
                </a:solidFill>
                <a:latin typeface="Roboto"/>
                <a:ea typeface="Roboto"/>
                <a:cs typeface="Roboto"/>
                <a:sym typeface="Roboto"/>
              </a:rPr>
              <a:t>Total flight bookings per class not adding up to the total recorded bookings.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a:t>
            </a:r>
            <a:r>
              <a:rPr lang="en-US" sz="1500">
                <a:solidFill>
                  <a:srgbClr val="374151"/>
                </a:solidFill>
                <a:latin typeface="Roboto"/>
                <a:ea typeface="Roboto"/>
                <a:cs typeface="Roboto"/>
                <a:sym typeface="Roboto"/>
              </a:rPr>
              <a:t> A date_of_birth column not corresponding with the calculated age based on other date columns.</a:t>
            </a:r>
            <a:endParaRPr b="1" sz="1500">
              <a:solidFill>
                <a:srgbClr val="37415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62"/>
          <p:cNvSpPr txBox="1"/>
          <p:nvPr/>
        </p:nvSpPr>
        <p:spPr>
          <a:xfrm>
            <a:off x="0" y="0"/>
            <a:ext cx="5934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600">
                <a:solidFill>
                  <a:schemeClr val="dk1"/>
                </a:solidFill>
              </a:rPr>
              <a:t>Data Cleaning (First Step in Preprocessing)</a:t>
            </a:r>
            <a:br>
              <a:rPr b="1" lang="en-US" sz="1600">
                <a:solidFill>
                  <a:schemeClr val="dk1"/>
                </a:solidFill>
              </a:rPr>
            </a:br>
            <a:r>
              <a:rPr lang="en-US" sz="1600">
                <a:solidFill>
                  <a:schemeClr val="dk1"/>
                </a:solidFill>
              </a:rPr>
              <a:t> </a:t>
            </a:r>
            <a:r>
              <a:rPr i="1" lang="en-US" sz="1600">
                <a:solidFill>
                  <a:schemeClr val="dk1"/>
                </a:solidFill>
              </a:rPr>
              <a:t>"Garbage in → Garbage out"</a:t>
            </a:r>
            <a:endParaRPr i="1" sz="1600">
              <a:solidFill>
                <a:schemeClr val="dk1"/>
              </a:solidFill>
            </a:endParaRPr>
          </a:p>
        </p:txBody>
      </p:sp>
      <p:pic>
        <p:nvPicPr>
          <p:cNvPr id="1428" name="Google Shape;1428;p162"/>
          <p:cNvPicPr preferRelativeResize="0"/>
          <p:nvPr/>
        </p:nvPicPr>
        <p:blipFill>
          <a:blip r:embed="rId3">
            <a:alphaModFix/>
          </a:blip>
          <a:stretch>
            <a:fillRect/>
          </a:stretch>
        </p:blipFill>
        <p:spPr>
          <a:xfrm>
            <a:off x="7064001" y="1231725"/>
            <a:ext cx="5023600" cy="2794376"/>
          </a:xfrm>
          <a:prstGeom prst="rect">
            <a:avLst/>
          </a:prstGeom>
          <a:noFill/>
          <a:ln>
            <a:noFill/>
          </a:ln>
        </p:spPr>
      </p:pic>
      <p:sp>
        <p:nvSpPr>
          <p:cNvPr id="1429" name="Google Shape;1429;p162"/>
          <p:cNvSpPr txBox="1"/>
          <p:nvPr/>
        </p:nvSpPr>
        <p:spPr>
          <a:xfrm>
            <a:off x="0" y="970790"/>
            <a:ext cx="6703800" cy="225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Why Cleaning First?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Raw data is always messy.</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ML models are </a:t>
            </a:r>
            <a:r>
              <a:rPr b="1" lang="en-US" sz="1100">
                <a:solidFill>
                  <a:schemeClr val="dk1"/>
                </a:solidFill>
              </a:rPr>
              <a:t>sensitive</a:t>
            </a:r>
            <a:r>
              <a:rPr lang="en-US" sz="1100">
                <a:solidFill>
                  <a:schemeClr val="dk1"/>
                </a:solidFill>
              </a:rPr>
              <a:t> to errors.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Cleaning builds the </a:t>
            </a:r>
            <a:r>
              <a:rPr b="1" lang="en-US" sz="1100">
                <a:solidFill>
                  <a:schemeClr val="dk1"/>
                </a:solidFill>
              </a:rPr>
              <a:t>foundation</a:t>
            </a:r>
            <a:r>
              <a:rPr lang="en-US" sz="1100">
                <a:solidFill>
                  <a:schemeClr val="dk1"/>
                </a:solidFill>
              </a:rPr>
              <a:t> for all later steps.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Example: You can’t cook with dirty vegetables → first wash &amp; clean.</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p:txBody>
      </p:sp>
      <p:sp>
        <p:nvSpPr>
          <p:cNvPr id="1430" name="Google Shape;1430;p162"/>
          <p:cNvSpPr txBox="1"/>
          <p:nvPr/>
        </p:nvSpPr>
        <p:spPr>
          <a:xfrm>
            <a:off x="173975" y="3225750"/>
            <a:ext cx="5203500" cy="307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Data Problems Detection – Quick Checklist</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Inspect structure</a:t>
            </a:r>
            <a:r>
              <a:rPr lang="en-US" sz="1100">
                <a:solidFill>
                  <a:schemeClr val="dk1"/>
                </a:solidFill>
              </a:rPr>
              <a:t> → </a:t>
            </a:r>
            <a:r>
              <a:rPr lang="en-US" sz="1100">
                <a:solidFill>
                  <a:srgbClr val="188038"/>
                </a:solidFill>
                <a:latin typeface="Roboto Mono"/>
                <a:ea typeface="Roboto Mono"/>
                <a:cs typeface="Roboto Mono"/>
                <a:sym typeface="Roboto Mono"/>
              </a:rPr>
              <a:t>shape</a:t>
            </a:r>
            <a:r>
              <a:rPr lang="en-US" sz="1100">
                <a:solidFill>
                  <a:schemeClr val="dk1"/>
                </a:solidFill>
              </a:rPr>
              <a:t>, </a:t>
            </a:r>
            <a:r>
              <a:rPr lang="en-US" sz="1100">
                <a:solidFill>
                  <a:srgbClr val="188038"/>
                </a:solidFill>
                <a:latin typeface="Roboto Mono"/>
                <a:ea typeface="Roboto Mono"/>
                <a:cs typeface="Roboto Mono"/>
                <a:sym typeface="Roboto Mono"/>
              </a:rPr>
              <a:t>info</a:t>
            </a:r>
            <a:r>
              <a:rPr lang="en-US" sz="1100">
                <a:solidFill>
                  <a:schemeClr val="dk1"/>
                </a:solidFill>
              </a:rPr>
              <a:t>, </a:t>
            </a:r>
            <a:r>
              <a:rPr lang="en-US" sz="1100">
                <a:solidFill>
                  <a:srgbClr val="188038"/>
                </a:solidFill>
                <a:latin typeface="Roboto Mono"/>
                <a:ea typeface="Roboto Mono"/>
                <a:cs typeface="Roboto Mono"/>
                <a:sym typeface="Roboto Mono"/>
              </a:rPr>
              <a:t>head()</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Find missing values</a:t>
            </a:r>
            <a:r>
              <a:rPr lang="en-US" sz="1100">
                <a:solidFill>
                  <a:schemeClr val="dk1"/>
                </a:solidFill>
              </a:rPr>
              <a:t> → </a:t>
            </a:r>
            <a:r>
              <a:rPr lang="en-US" sz="1100">
                <a:solidFill>
                  <a:srgbClr val="188038"/>
                </a:solidFill>
                <a:latin typeface="Roboto Mono"/>
                <a:ea typeface="Roboto Mono"/>
                <a:cs typeface="Roboto Mono"/>
                <a:sym typeface="Roboto Mono"/>
              </a:rPr>
              <a:t>isnull().sum() (we see </a:t>
            </a:r>
            <a:r>
              <a:rPr lang="en-US" sz="1100">
                <a:solidFill>
                  <a:srgbClr val="188038"/>
                </a:solidFill>
                <a:latin typeface="Roboto Mono"/>
                <a:ea typeface="Roboto Mono"/>
                <a:cs typeface="Roboto Mono"/>
                <a:sym typeface="Roboto Mono"/>
              </a:rPr>
              <a:t>later</a:t>
            </a:r>
            <a:r>
              <a:rPr lang="en-US" sz="1100">
                <a:solidFill>
                  <a:srgbClr val="188038"/>
                </a:solidFill>
                <a:latin typeface="Roboto Mono"/>
                <a:ea typeface="Roboto Mono"/>
                <a:cs typeface="Roboto Mono"/>
                <a:sym typeface="Roboto Mono"/>
              </a:rPr>
              <a:t>)</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Detect duplicates</a:t>
            </a:r>
            <a:r>
              <a:rPr lang="en-US" sz="1100">
                <a:solidFill>
                  <a:schemeClr val="dk1"/>
                </a:solidFill>
              </a:rPr>
              <a:t> → </a:t>
            </a:r>
            <a:r>
              <a:rPr lang="en-US" sz="1100">
                <a:solidFill>
                  <a:srgbClr val="188038"/>
                </a:solidFill>
                <a:latin typeface="Roboto Mono"/>
                <a:ea typeface="Roboto Mono"/>
                <a:cs typeface="Roboto Mono"/>
                <a:sym typeface="Roboto Mono"/>
              </a:rPr>
              <a:t>duplicated().sum()</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Spot outliers</a:t>
            </a:r>
            <a:r>
              <a:rPr lang="en-US" sz="1100">
                <a:solidFill>
                  <a:schemeClr val="dk1"/>
                </a:solidFill>
              </a:rPr>
              <a:t> → </a:t>
            </a:r>
            <a:r>
              <a:rPr lang="en-US" sz="1100">
                <a:solidFill>
                  <a:srgbClr val="188038"/>
                </a:solidFill>
                <a:latin typeface="Roboto Mono"/>
                <a:ea typeface="Roboto Mono"/>
                <a:cs typeface="Roboto Mono"/>
                <a:sym typeface="Roboto Mono"/>
              </a:rPr>
              <a:t>describe()</a:t>
            </a:r>
            <a:r>
              <a:rPr lang="en-US" sz="1100">
                <a:solidFill>
                  <a:schemeClr val="dk1"/>
                </a:solidFill>
              </a:rPr>
              <a:t>, </a:t>
            </a:r>
            <a:r>
              <a:rPr lang="en-US" sz="1100">
                <a:solidFill>
                  <a:srgbClr val="188038"/>
                </a:solidFill>
                <a:latin typeface="Roboto Mono"/>
                <a:ea typeface="Roboto Mono"/>
                <a:cs typeface="Roboto Mono"/>
                <a:sym typeface="Roboto Mono"/>
              </a:rPr>
              <a:t>boxplot() </a:t>
            </a:r>
            <a:r>
              <a:rPr lang="en-US" sz="1100">
                <a:solidFill>
                  <a:srgbClr val="188038"/>
                </a:solidFill>
                <a:latin typeface="Roboto Mono"/>
                <a:ea typeface="Roboto Mono"/>
                <a:cs typeface="Roboto Mono"/>
                <a:sym typeface="Roboto Mono"/>
              </a:rPr>
              <a:t>(we see later)</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Check category consistency</a:t>
            </a:r>
            <a:r>
              <a:rPr lang="en-US" sz="1100">
                <a:solidFill>
                  <a:schemeClr val="dk1"/>
                </a:solidFill>
              </a:rPr>
              <a:t> → </a:t>
            </a:r>
            <a:r>
              <a:rPr lang="en-US" sz="1100">
                <a:solidFill>
                  <a:srgbClr val="188038"/>
                </a:solidFill>
                <a:latin typeface="Roboto Mono"/>
                <a:ea typeface="Roboto Mono"/>
                <a:cs typeface="Roboto Mono"/>
                <a:sym typeface="Roboto Mono"/>
              </a:rPr>
              <a:t>unique()</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Catch invalid values</a:t>
            </a:r>
            <a:r>
              <a:rPr lang="en-US" sz="1100">
                <a:solidFill>
                  <a:schemeClr val="dk1"/>
                </a:solidFill>
              </a:rPr>
              <a:t> → logical rules (</a:t>
            </a:r>
            <a:r>
              <a:rPr lang="en-US" sz="1100">
                <a:solidFill>
                  <a:srgbClr val="188038"/>
                </a:solidFill>
                <a:latin typeface="Roboto Mono"/>
                <a:ea typeface="Roboto Mono"/>
                <a:cs typeface="Roboto Mono"/>
                <a:sym typeface="Roboto Mono"/>
              </a:rPr>
              <a:t>Age &lt; 0</a:t>
            </a:r>
            <a:r>
              <a:rPr lang="en-US" sz="1100">
                <a:solidFill>
                  <a:schemeClr val="dk1"/>
                </a:solidFill>
              </a:rPr>
              <a:t>, </a:t>
            </a:r>
            <a:r>
              <a:rPr lang="en-US" sz="1100">
                <a:solidFill>
                  <a:srgbClr val="188038"/>
                </a:solidFill>
                <a:latin typeface="Roboto Mono"/>
                <a:ea typeface="Roboto Mono"/>
                <a:cs typeface="Roboto Mono"/>
                <a:sym typeface="Roboto Mono"/>
              </a:rPr>
              <a:t>Salary &lt; 0</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Clean text fields</a:t>
            </a:r>
            <a:r>
              <a:rPr lang="en-US" sz="1100">
                <a:solidFill>
                  <a:schemeClr val="dk1"/>
                </a:solidFill>
              </a:rPr>
              <a:t> → </a:t>
            </a:r>
            <a:r>
              <a:rPr lang="en-US" sz="1100">
                <a:solidFill>
                  <a:srgbClr val="188038"/>
                </a:solidFill>
                <a:latin typeface="Roboto Mono"/>
                <a:ea typeface="Roboto Mono"/>
                <a:cs typeface="Roboto Mono"/>
                <a:sym typeface="Roboto Mono"/>
              </a:rPr>
              <a:t>str.strip()</a:t>
            </a:r>
            <a:r>
              <a:rPr lang="en-US" sz="1100">
                <a:solidFill>
                  <a:schemeClr val="dk1"/>
                </a:solidFill>
              </a:rPr>
              <a:t>, </a:t>
            </a:r>
            <a:r>
              <a:rPr lang="en-US" sz="1100">
                <a:solidFill>
                  <a:srgbClr val="188038"/>
                </a:solidFill>
                <a:latin typeface="Roboto Mono"/>
                <a:ea typeface="Roboto Mono"/>
                <a:cs typeface="Roboto Mono"/>
                <a:sym typeface="Roboto Mono"/>
              </a:rPr>
              <a:t>str.lower()</a:t>
            </a:r>
            <a:endParaRPr b="1" sz="1300">
              <a:solidFill>
                <a:schemeClr val="dk1"/>
              </a:solidFill>
            </a:endParaRPr>
          </a:p>
        </p:txBody>
      </p:sp>
      <p:sp>
        <p:nvSpPr>
          <p:cNvPr id="1431" name="Google Shape;1431;p162"/>
          <p:cNvSpPr/>
          <p:nvPr/>
        </p:nvSpPr>
        <p:spPr>
          <a:xfrm>
            <a:off x="7479100" y="4196675"/>
            <a:ext cx="4258800" cy="1008900"/>
          </a:xfrm>
          <a:prstGeom prst="roundRect">
            <a:avLst>
              <a:gd fmla="val 16667"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US" sz="1100">
                <a:solidFill>
                  <a:schemeClr val="dk1"/>
                </a:solidFill>
              </a:rPr>
              <a:t>Always </a:t>
            </a:r>
            <a:r>
              <a:rPr b="1" lang="en-US" sz="1100">
                <a:solidFill>
                  <a:schemeClr val="dk1"/>
                </a:solidFill>
              </a:rPr>
              <a:t>diagnose your dataset</a:t>
            </a:r>
            <a:r>
              <a:rPr lang="en-US" sz="1100">
                <a:solidFill>
                  <a:schemeClr val="dk1"/>
                </a:solidFill>
              </a:rPr>
              <a:t> before training </a:t>
            </a:r>
            <a:endParaRPr sz="1100">
              <a:solidFill>
                <a:schemeClr val="dk1"/>
              </a:solidFill>
            </a:endParaRPr>
          </a:p>
          <a:p>
            <a:pPr indent="0" lvl="0" marL="0" rtl="0" algn="ctr">
              <a:lnSpc>
                <a:spcPct val="115000"/>
              </a:lnSpc>
              <a:spcBef>
                <a:spcPts val="1200"/>
              </a:spcBef>
              <a:spcAft>
                <a:spcPts val="0"/>
              </a:spcAft>
              <a:buNone/>
            </a:pPr>
            <a:r>
              <a:rPr lang="en-US" sz="1100">
                <a:solidFill>
                  <a:schemeClr val="dk1"/>
                </a:solidFill>
              </a:rPr>
              <a:t>→ “Bad data in </a:t>
            </a:r>
            <a:r>
              <a:rPr lang="en-US" sz="1100">
                <a:solidFill>
                  <a:schemeClr val="dk1"/>
                </a:solidFill>
              </a:rPr>
              <a:t>→ </a:t>
            </a:r>
            <a:r>
              <a:rPr lang="en-US" sz="1100">
                <a:solidFill>
                  <a:schemeClr val="dk1"/>
                </a:solidFill>
              </a:rPr>
              <a:t>bad model out.”</a:t>
            </a:r>
            <a:endParaRPr sz="1100">
              <a:solidFill>
                <a:schemeClr val="dk1"/>
              </a:solidFill>
            </a:endParaRPr>
          </a:p>
          <a:p>
            <a:pPr indent="0" lvl="0" marL="0" rtl="0" algn="ctr">
              <a:lnSpc>
                <a:spcPct val="115000"/>
              </a:lnSpc>
              <a:spcBef>
                <a:spcPts val="1200"/>
              </a:spcBef>
              <a:spcAft>
                <a:spcPts val="1200"/>
              </a:spcAft>
              <a:buNone/>
            </a:pPr>
            <a:r>
              <a:rPr lang="en-US" sz="1100">
                <a:solidFill>
                  <a:schemeClr val="dk1"/>
                </a:solidFill>
              </a:rPr>
              <a:t>→ </a:t>
            </a:r>
            <a:r>
              <a:rPr lang="en-US" sz="1100">
                <a:solidFill>
                  <a:schemeClr val="dk1"/>
                </a:solidFill>
              </a:rPr>
              <a:t>"Garbage in → Garbage out"</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63"/>
          <p:cNvSpPr txBox="1"/>
          <p:nvPr/>
        </p:nvSpPr>
        <p:spPr>
          <a:xfrm>
            <a:off x="347275" y="569955"/>
            <a:ext cx="7959900" cy="52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Quick Data Inspection</a:t>
            </a:r>
            <a:endParaRPr b="1" sz="1300">
              <a:solidFill>
                <a:schemeClr val="dk1"/>
              </a:solidFill>
            </a:endParaRPr>
          </a:p>
          <a:p>
            <a:pPr indent="-298450" lvl="0" marL="457200" rtl="0" algn="l">
              <a:lnSpc>
                <a:spcPct val="115000"/>
              </a:lnSpc>
              <a:spcBef>
                <a:spcPts val="400"/>
              </a:spcBef>
              <a:spcAft>
                <a:spcPts val="0"/>
              </a:spcAft>
              <a:buClr>
                <a:srgbClr val="188038"/>
              </a:buClr>
              <a:buSzPts val="1100"/>
              <a:buFont typeface="Roboto Mono"/>
              <a:buChar char="●"/>
            </a:pPr>
            <a:r>
              <a:rPr b="1" lang="en-US" sz="1100">
                <a:solidFill>
                  <a:schemeClr val="dk1"/>
                </a:solidFill>
                <a:latin typeface="Roboto Mono"/>
                <a:ea typeface="Roboto Mono"/>
                <a:cs typeface="Roboto Mono"/>
                <a:sym typeface="Roboto Mono"/>
              </a:rPr>
              <a:t>df.shape          # rows &amp; columns</a:t>
            </a:r>
            <a:endParaRPr sz="1100">
              <a:solidFill>
                <a:srgbClr val="188038"/>
              </a:solidFill>
              <a:latin typeface="Roboto Mono"/>
              <a:ea typeface="Roboto Mono"/>
              <a:cs typeface="Roboto Mono"/>
              <a:sym typeface="Roboto Mono"/>
            </a:endParaRPr>
          </a:p>
          <a:p>
            <a:pPr indent="-298450" lvl="1" marL="914400" marR="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Tells you (rows, columns).</a:t>
            </a:r>
            <a:endParaRPr sz="1100">
              <a:solidFill>
                <a:srgbClr val="188038"/>
              </a:solidFill>
              <a:latin typeface="Roboto Mono"/>
              <a:ea typeface="Roboto Mono"/>
              <a:cs typeface="Roboto Mono"/>
              <a:sym typeface="Roboto Mono"/>
            </a:endParaRPr>
          </a:p>
          <a:p>
            <a:pPr indent="-298450" lvl="1" marL="914400" marR="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Example: (2000, 10) → 2000 records, 10 features.</a:t>
            </a:r>
            <a:endParaRPr sz="1100">
              <a:solidFill>
                <a:srgbClr val="188038"/>
              </a:solidFill>
              <a:latin typeface="Roboto Mono"/>
              <a:ea typeface="Roboto Mono"/>
              <a:cs typeface="Roboto Mono"/>
              <a:sym typeface="Roboto Mono"/>
            </a:endParaRPr>
          </a:p>
          <a:p>
            <a:pPr indent="-298450" lvl="1" marL="914400" marR="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Helps to know if dataset is small, medium, or big.</a:t>
            </a:r>
            <a:br>
              <a:rPr lang="en-US" sz="1100">
                <a:solidFill>
                  <a:srgbClr val="188038"/>
                </a:solidFill>
                <a:latin typeface="Roboto Mono"/>
                <a:ea typeface="Roboto Mono"/>
                <a:cs typeface="Roboto Mono"/>
                <a:sym typeface="Roboto Mono"/>
              </a:rPr>
            </a:br>
            <a:endParaRPr sz="1100">
              <a:solidFill>
                <a:schemeClr val="dk1"/>
              </a:solidFill>
            </a:endParaRPr>
          </a:p>
          <a:p>
            <a:pPr indent="-298450" lvl="0" marL="457200" rtl="0" algn="l">
              <a:lnSpc>
                <a:spcPct val="115000"/>
              </a:lnSpc>
              <a:spcBef>
                <a:spcPts val="0"/>
              </a:spcBef>
              <a:spcAft>
                <a:spcPts val="0"/>
              </a:spcAft>
              <a:buClr>
                <a:srgbClr val="188038"/>
              </a:buClr>
              <a:buSzPts val="1100"/>
              <a:buFont typeface="Roboto Mono"/>
              <a:buChar char="●"/>
            </a:pPr>
            <a:r>
              <a:rPr b="1" lang="en-US" sz="1100">
                <a:solidFill>
                  <a:schemeClr val="dk1"/>
                </a:solidFill>
                <a:latin typeface="Roboto Mono"/>
                <a:ea typeface="Roboto Mono"/>
                <a:cs typeface="Roboto Mono"/>
                <a:sym typeface="Roboto Mono"/>
              </a:rPr>
              <a:t>df.head()         # first rows</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Shows sample records.</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Detect strange values early.</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Example: Last row has Age = 999 → suspicious.</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rgbClr val="188038"/>
              </a:buClr>
              <a:buSzPts val="1100"/>
              <a:buFont typeface="Roboto Mono"/>
              <a:buChar char="●"/>
            </a:pPr>
            <a:r>
              <a:rPr b="1" lang="en-US" sz="1100">
                <a:solidFill>
                  <a:schemeClr val="dk1"/>
                </a:solidFill>
                <a:latin typeface="Roboto Mono"/>
                <a:ea typeface="Roboto Mono"/>
                <a:cs typeface="Roboto Mono"/>
                <a:sym typeface="Roboto Mono"/>
              </a:rPr>
              <a:t>df.info()         # data types</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Shows column names, data types (int, float, object, datetime).</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Detects mismatches:</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Age stored as “object” instead of “int”.</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Date stored as string instead of datetime.</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b="1" lang="en-US" sz="1100">
                <a:solidFill>
                  <a:schemeClr val="dk1"/>
                </a:solidFill>
                <a:latin typeface="Roboto Mono"/>
                <a:ea typeface="Roboto Mono"/>
                <a:cs typeface="Roboto Mono"/>
                <a:sym typeface="Roboto Mono"/>
              </a:rPr>
              <a:t>df.describe()     # summary stats</a:t>
            </a:r>
            <a:endParaRPr b="1" sz="1100">
              <a:solidFill>
                <a:schemeClr val="dk1"/>
              </a:solidFill>
              <a:latin typeface="Roboto Mono"/>
              <a:ea typeface="Roboto Mono"/>
              <a:cs typeface="Roboto Mono"/>
              <a:sym typeface="Roboto Mono"/>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Mean, min, max, std for each numeric column.</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Quickly spot impossible values (e.g., Height min = -10).</a:t>
            </a:r>
            <a:endParaRPr sz="1100">
              <a:solidFill>
                <a:srgbClr val="188038"/>
              </a:solidFill>
              <a:latin typeface="Roboto Mono"/>
              <a:ea typeface="Roboto Mono"/>
              <a:cs typeface="Roboto Mono"/>
              <a:sym typeface="Roboto Mono"/>
            </a:endParaRPr>
          </a:p>
          <a:p>
            <a:pPr indent="0" lvl="0" marL="0" rtl="0" algn="l">
              <a:lnSpc>
                <a:spcPct val="115000"/>
              </a:lnSpc>
              <a:spcBef>
                <a:spcPts val="1400"/>
              </a:spcBef>
              <a:spcAft>
                <a:spcPts val="0"/>
              </a:spcAft>
              <a:buNone/>
            </a:pPr>
            <a:r>
              <a:rPr b="1" lang="en-US" sz="1300">
                <a:solidFill>
                  <a:schemeClr val="dk1"/>
                </a:solidFill>
              </a:rPr>
              <a:t>💡 Why Important?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Like a </a:t>
            </a:r>
            <a:r>
              <a:rPr b="1" lang="en-US" sz="1100">
                <a:solidFill>
                  <a:schemeClr val="dk1"/>
                </a:solidFill>
              </a:rPr>
              <a:t>doctor’s first check-up</a:t>
            </a:r>
            <a:r>
              <a:rPr lang="en-US" sz="1100">
                <a:solidFill>
                  <a:schemeClr val="dk1"/>
                </a:solidFill>
              </a:rPr>
              <a:t>: weight, temperature, blood pressure.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Before deep analysis, you need to know the “overall health” of the dataset.</a:t>
            </a:r>
            <a:endParaRPr/>
          </a:p>
        </p:txBody>
      </p:sp>
      <p:sp>
        <p:nvSpPr>
          <p:cNvPr id="1437" name="Google Shape;1437;p163"/>
          <p:cNvSpPr/>
          <p:nvPr/>
        </p:nvSpPr>
        <p:spPr>
          <a:xfrm>
            <a:off x="6741475" y="2657350"/>
            <a:ext cx="5017200" cy="1113300"/>
          </a:xfrm>
          <a:prstGeom prst="roundRect">
            <a:avLst>
              <a:gd fmla="val 16667"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US" sz="1100">
                <a:solidFill>
                  <a:schemeClr val="dk1"/>
                </a:solidFill>
              </a:rPr>
              <a:t>Like a </a:t>
            </a:r>
            <a:r>
              <a:rPr b="1" lang="en-US" sz="1100">
                <a:solidFill>
                  <a:schemeClr val="dk1"/>
                </a:solidFill>
              </a:rPr>
              <a:t>doctor’s first check-up</a:t>
            </a:r>
            <a:r>
              <a:rPr lang="en-US" sz="1100">
                <a:solidFill>
                  <a:schemeClr val="dk1"/>
                </a:solidFill>
              </a:rPr>
              <a:t>: weight, temperature, blood pressure.</a:t>
            </a:r>
            <a:endParaRPr sz="1100">
              <a:solidFill>
                <a:schemeClr val="dk1"/>
              </a:solidFill>
            </a:endParaRPr>
          </a:p>
          <a:p>
            <a:pPr indent="0" lvl="0" marL="0" rtl="0" algn="ctr">
              <a:lnSpc>
                <a:spcPct val="115000"/>
              </a:lnSpc>
              <a:spcBef>
                <a:spcPts val="1200"/>
              </a:spcBef>
              <a:spcAft>
                <a:spcPts val="1200"/>
              </a:spcAft>
              <a:buNone/>
            </a:pPr>
            <a:r>
              <a:rPr lang="en-US" sz="1100">
                <a:solidFill>
                  <a:schemeClr val="dk1"/>
                </a:solidFill>
              </a:rPr>
              <a:t>Before deep analysis, you need to know the “overall health” of the dataset.</a:t>
            </a:r>
            <a:endParaRPr sz="1100">
              <a:solidFill>
                <a:schemeClr val="dk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64"/>
          <p:cNvSpPr txBox="1"/>
          <p:nvPr/>
        </p:nvSpPr>
        <p:spPr>
          <a:xfrm>
            <a:off x="1068767" y="466500"/>
            <a:ext cx="9016800" cy="67008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Work with Missing data</a:t>
            </a:r>
            <a:endParaRPr b="1" sz="1900" u="sng">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443" name="Google Shape;1443;p164"/>
          <p:cNvSpPr txBox="1"/>
          <p:nvPr/>
        </p:nvSpPr>
        <p:spPr>
          <a:xfrm>
            <a:off x="9641150" y="65667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165"/>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449" name="Google Shape;1449;p165"/>
          <p:cNvSpPr/>
          <p:nvPr/>
        </p:nvSpPr>
        <p:spPr>
          <a:xfrm>
            <a:off x="7478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pic>
        <p:nvPicPr>
          <p:cNvPr id="1450" name="Google Shape;1450;p165"/>
          <p:cNvPicPr preferRelativeResize="0"/>
          <p:nvPr/>
        </p:nvPicPr>
        <p:blipFill rotWithShape="1">
          <a:blip r:embed="rId4">
            <a:alphaModFix/>
          </a:blip>
          <a:srcRect b="0" l="0" r="0" t="0"/>
          <a:stretch/>
        </p:blipFill>
        <p:spPr>
          <a:xfrm>
            <a:off x="-409433" y="574565"/>
            <a:ext cx="7629600" cy="3254399"/>
          </a:xfrm>
          <a:prstGeom prst="rect">
            <a:avLst/>
          </a:prstGeom>
          <a:noFill/>
          <a:ln>
            <a:noFill/>
          </a:ln>
        </p:spPr>
      </p:pic>
      <p:sp>
        <p:nvSpPr>
          <p:cNvPr id="1451" name="Google Shape;1451;p165"/>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sp>
        <p:nvSpPr>
          <p:cNvPr id="1452" name="Google Shape;1452;p16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p166"/>
          <p:cNvPicPr preferRelativeResize="0"/>
          <p:nvPr/>
        </p:nvPicPr>
        <p:blipFill>
          <a:blip r:embed="rId3">
            <a:alphaModFix/>
          </a:blip>
          <a:stretch>
            <a:fillRect/>
          </a:stretch>
        </p:blipFill>
        <p:spPr>
          <a:xfrm>
            <a:off x="152400" y="152400"/>
            <a:ext cx="7315200" cy="5191125"/>
          </a:xfrm>
          <a:prstGeom prst="rect">
            <a:avLst/>
          </a:prstGeom>
          <a:noFill/>
          <a:ln>
            <a:noFill/>
          </a:ln>
        </p:spPr>
      </p:pic>
      <p:pic>
        <p:nvPicPr>
          <p:cNvPr id="1458" name="Google Shape;1458;p166"/>
          <p:cNvPicPr preferRelativeResize="0"/>
          <p:nvPr/>
        </p:nvPicPr>
        <p:blipFill>
          <a:blip r:embed="rId4">
            <a:alphaModFix/>
          </a:blip>
          <a:stretch>
            <a:fillRect/>
          </a:stretch>
        </p:blipFill>
        <p:spPr>
          <a:xfrm>
            <a:off x="7547950" y="959200"/>
            <a:ext cx="4419600" cy="5138013"/>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67"/>
          <p:cNvSpPr txBox="1"/>
          <p:nvPr>
            <p:ph idx="4294967295" type="title"/>
          </p:nvPr>
        </p:nvSpPr>
        <p:spPr>
          <a:xfrm>
            <a:off x="269760" y="168000"/>
            <a:ext cx="7255200" cy="6759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Check missing data </a:t>
            </a:r>
            <a:endParaRPr b="0" i="0" sz="3200" u="none" cap="none" strike="noStrike">
              <a:latin typeface="Arial"/>
              <a:ea typeface="Arial"/>
              <a:cs typeface="Arial"/>
              <a:sym typeface="Arial"/>
            </a:endParaRPr>
          </a:p>
        </p:txBody>
      </p:sp>
      <p:sp>
        <p:nvSpPr>
          <p:cNvPr id="1464" name="Google Shape;1464;p167"/>
          <p:cNvSpPr txBox="1"/>
          <p:nvPr>
            <p:ph idx="4294967295" type="subTitle"/>
          </p:nvPr>
        </p:nvSpPr>
        <p:spPr>
          <a:xfrm>
            <a:off x="616800" y="1192320"/>
            <a:ext cx="11252700" cy="50157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In Pandas missing data is represented by two value: None/NaN</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we use a function isnull() to check even if NAN is true/false</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we use a function isnull() to check number of nan in each column</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465" name="Google Shape;1465;p167"/>
          <p:cNvPicPr preferRelativeResize="0"/>
          <p:nvPr/>
        </p:nvPicPr>
        <p:blipFill rotWithShape="1">
          <a:blip r:embed="rId3">
            <a:alphaModFix/>
          </a:blip>
          <a:srcRect b="0" l="0" r="0" t="0"/>
          <a:stretch/>
        </p:blipFill>
        <p:spPr>
          <a:xfrm>
            <a:off x="476640" y="2865600"/>
            <a:ext cx="4081921" cy="3454080"/>
          </a:xfrm>
          <a:prstGeom prst="rect">
            <a:avLst/>
          </a:prstGeom>
          <a:noFill/>
          <a:ln>
            <a:noFill/>
          </a:ln>
        </p:spPr>
      </p:pic>
      <p:pic>
        <p:nvPicPr>
          <p:cNvPr id="1466" name="Google Shape;1466;p167"/>
          <p:cNvPicPr preferRelativeResize="0"/>
          <p:nvPr/>
        </p:nvPicPr>
        <p:blipFill rotWithShape="1">
          <a:blip r:embed="rId4">
            <a:alphaModFix/>
          </a:blip>
          <a:srcRect b="0" l="0" r="0" t="0"/>
          <a:stretch/>
        </p:blipFill>
        <p:spPr>
          <a:xfrm>
            <a:off x="5073120" y="2865600"/>
            <a:ext cx="3568320" cy="3454080"/>
          </a:xfrm>
          <a:prstGeom prst="rect">
            <a:avLst/>
          </a:prstGeom>
          <a:noFill/>
          <a:ln>
            <a:noFill/>
          </a:ln>
        </p:spPr>
      </p:pic>
      <p:pic>
        <p:nvPicPr>
          <p:cNvPr id="1467" name="Google Shape;1467;p167"/>
          <p:cNvPicPr preferRelativeResize="0"/>
          <p:nvPr/>
        </p:nvPicPr>
        <p:blipFill rotWithShape="1">
          <a:blip r:embed="rId5">
            <a:alphaModFix/>
          </a:blip>
          <a:srcRect b="0" l="0" r="0" t="0"/>
          <a:stretch/>
        </p:blipFill>
        <p:spPr>
          <a:xfrm>
            <a:off x="9531360" y="3798720"/>
            <a:ext cx="2184000" cy="1866240"/>
          </a:xfrm>
          <a:prstGeom prst="rect">
            <a:avLst/>
          </a:prstGeom>
          <a:noFill/>
          <a:ln>
            <a:noFill/>
          </a:ln>
        </p:spPr>
      </p:pic>
      <p:sp>
        <p:nvSpPr>
          <p:cNvPr id="1468" name="Google Shape;1468;p16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68"/>
          <p:cNvSpPr txBox="1"/>
          <p:nvPr>
            <p:ph idx="4294967295" type="title"/>
          </p:nvPr>
        </p:nvSpPr>
        <p:spPr>
          <a:xfrm>
            <a:off x="7" y="13"/>
            <a:ext cx="5684700" cy="5343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Drop Missing Data</a:t>
            </a:r>
            <a:endParaRPr b="0" i="0" sz="3200" u="none" cap="none" strike="noStrike">
              <a:latin typeface="Arial"/>
              <a:ea typeface="Arial"/>
              <a:cs typeface="Arial"/>
              <a:sym typeface="Arial"/>
            </a:endParaRPr>
          </a:p>
        </p:txBody>
      </p:sp>
      <p:sp>
        <p:nvSpPr>
          <p:cNvPr id="1474" name="Google Shape;1474;p168"/>
          <p:cNvSpPr txBox="1"/>
          <p:nvPr>
            <p:ph idx="4294967295" type="subTitle"/>
          </p:nvPr>
        </p:nvSpPr>
        <p:spPr>
          <a:xfrm>
            <a:off x="0" y="782200"/>
            <a:ext cx="11998500" cy="60759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rgbClr val="FFFFFF"/>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1.When the data goes missing on 70–80 percent of the variable:</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dropping the variable should be considered</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2.  When the data goes missing on 1–5 percent of the variable</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dropping missing values only should be considered</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dropna( axis=0, how="any", subset=None, inplace=False)</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axis: possible values are {0 or ‘index’, 1 or ‘columns’}, default 0. If 0, drop rows with null values. If 1, drop columns with missing values.</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how: possible values are {‘any’, ‘all’}, default ‘any’. If ‘any’, drop the row/column if any of the values is null. If ‘all’, drop the row/column if all the values are missing.</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subset: specifies the rows/columns to look for null values.</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inplace: a boolean value. If True, the source DataFrame is changed and None is returned</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75" name="Google Shape;1475;p168"/>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2"/>
          <p:cNvPicPr preferRelativeResize="0"/>
          <p:nvPr/>
        </p:nvPicPr>
        <p:blipFill>
          <a:blip r:embed="rId3">
            <a:alphaModFix/>
          </a:blip>
          <a:stretch>
            <a:fillRect/>
          </a:stretch>
        </p:blipFill>
        <p:spPr>
          <a:xfrm>
            <a:off x="203200" y="564100"/>
            <a:ext cx="11785598" cy="6170623"/>
          </a:xfrm>
          <a:prstGeom prst="rect">
            <a:avLst/>
          </a:prstGeom>
          <a:noFill/>
          <a:ln>
            <a:noFill/>
          </a:ln>
        </p:spPr>
      </p:pic>
      <p:sp>
        <p:nvSpPr>
          <p:cNvPr id="294" name="Google Shape;294;p52"/>
          <p:cNvSpPr txBox="1"/>
          <p:nvPr/>
        </p:nvSpPr>
        <p:spPr>
          <a:xfrm>
            <a:off x="1235025" y="290575"/>
            <a:ext cx="7362000" cy="630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lang="en-US" sz="2500">
                <a:solidFill>
                  <a:srgbClr val="1155CC"/>
                </a:solidFill>
              </a:rPr>
              <a:t>Exploratory Data Analysis overview </a:t>
            </a:r>
            <a:endParaRPr b="1" sz="2500">
              <a:solidFill>
                <a:srgbClr val="1155CC"/>
              </a:solidFill>
            </a:endParaRPr>
          </a:p>
        </p:txBody>
      </p:sp>
      <p:sp>
        <p:nvSpPr>
          <p:cNvPr id="295" name="Google Shape;295;p52"/>
          <p:cNvSpPr txBox="1"/>
          <p:nvPr/>
        </p:nvSpPr>
        <p:spPr>
          <a:xfrm>
            <a:off x="7021725" y="1018700"/>
            <a:ext cx="2783100" cy="9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numeric + </a:t>
            </a:r>
            <a:r>
              <a:rPr lang="en-US">
                <a:solidFill>
                  <a:schemeClr val="dk1"/>
                </a:solidFill>
              </a:rPr>
              <a:t>numeric </a:t>
            </a:r>
            <a:endParaRPr>
              <a:solidFill>
                <a:schemeClr val="dk1"/>
              </a:solidFill>
            </a:endParaRPr>
          </a:p>
          <a:p>
            <a:pPr indent="0" lvl="0" marL="0" rtl="0" algn="l">
              <a:spcBef>
                <a:spcPts val="0"/>
              </a:spcBef>
              <a:spcAft>
                <a:spcPts val="0"/>
              </a:spcAft>
              <a:buNone/>
            </a:pPr>
            <a:r>
              <a:rPr lang="en-US">
                <a:solidFill>
                  <a:schemeClr val="dk1"/>
                </a:solidFill>
              </a:rPr>
              <a:t>num + categorical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categorical +categorical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69"/>
          <p:cNvSpPr txBox="1"/>
          <p:nvPr>
            <p:ph idx="4294967295" type="title"/>
          </p:nvPr>
        </p:nvSpPr>
        <p:spPr>
          <a:xfrm>
            <a:off x="128640" y="247680"/>
            <a:ext cx="11532900" cy="5328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Dropping rows/columns with at least 1 null value</a:t>
            </a:r>
            <a:endParaRPr b="0" i="0" sz="3200" u="none" cap="none" strike="noStrike">
              <a:latin typeface="Arial"/>
              <a:ea typeface="Arial"/>
              <a:cs typeface="Arial"/>
              <a:sym typeface="Arial"/>
            </a:endParaRPr>
          </a:p>
        </p:txBody>
      </p:sp>
      <p:pic>
        <p:nvPicPr>
          <p:cNvPr id="1481" name="Google Shape;1481;p169"/>
          <p:cNvPicPr preferRelativeResize="0"/>
          <p:nvPr/>
        </p:nvPicPr>
        <p:blipFill rotWithShape="1">
          <a:blip r:embed="rId3">
            <a:alphaModFix/>
          </a:blip>
          <a:srcRect b="0" l="0" r="0" t="0"/>
          <a:stretch/>
        </p:blipFill>
        <p:spPr>
          <a:xfrm>
            <a:off x="5640000" y="2808000"/>
            <a:ext cx="2450400" cy="2247360"/>
          </a:xfrm>
          <a:prstGeom prst="rect">
            <a:avLst/>
          </a:prstGeom>
          <a:noFill/>
          <a:ln>
            <a:noFill/>
          </a:ln>
        </p:spPr>
      </p:pic>
      <p:pic>
        <p:nvPicPr>
          <p:cNvPr id="1482" name="Google Shape;1482;p169"/>
          <p:cNvPicPr preferRelativeResize="0"/>
          <p:nvPr/>
        </p:nvPicPr>
        <p:blipFill rotWithShape="1">
          <a:blip r:embed="rId4">
            <a:alphaModFix/>
          </a:blip>
          <a:srcRect b="0" l="0" r="0" t="0"/>
          <a:stretch/>
        </p:blipFill>
        <p:spPr>
          <a:xfrm>
            <a:off x="457440" y="1793760"/>
            <a:ext cx="4570561" cy="3867359"/>
          </a:xfrm>
          <a:prstGeom prst="rect">
            <a:avLst/>
          </a:prstGeom>
          <a:noFill/>
          <a:ln>
            <a:noFill/>
          </a:ln>
        </p:spPr>
      </p:pic>
      <p:sp>
        <p:nvSpPr>
          <p:cNvPr id="1483" name="Google Shape;1483;p169"/>
          <p:cNvSpPr/>
          <p:nvPr/>
        </p:nvSpPr>
        <p:spPr>
          <a:xfrm>
            <a:off x="6096000" y="5801760"/>
            <a:ext cx="1316700" cy="527100"/>
          </a:xfrm>
          <a:prstGeom prst="rect">
            <a:avLst/>
          </a:prstGeom>
          <a:noFill/>
          <a:ln>
            <a:noFill/>
          </a:ln>
        </p:spPr>
        <p:txBody>
          <a:bodyPr anchorCtr="0" anchor="t" bIns="60000" lIns="120000" spcFirstLastPara="1" rIns="120000" wrap="square" tIns="60000">
            <a:noAutofit/>
          </a:bodyPr>
          <a:lstStyle/>
          <a:p>
            <a:pPr indent="0" lvl="0" marL="0" marR="0" rtl="0" algn="l">
              <a:lnSpc>
                <a:spcPct val="100000"/>
              </a:lnSpc>
              <a:spcBef>
                <a:spcPts val="0"/>
              </a:spcBef>
              <a:spcAft>
                <a:spcPts val="0"/>
              </a:spcAft>
              <a:buClr>
                <a:srgbClr val="FFFFFF"/>
              </a:buClr>
              <a:buSzPts val="2700"/>
              <a:buFont typeface="Arial"/>
              <a:buNone/>
            </a:pPr>
            <a:r>
              <a:rPr b="1" i="0" lang="en-US" sz="2700" u="none" cap="none" strike="noStrike">
                <a:solidFill>
                  <a:schemeClr val="dk1"/>
                </a:solidFill>
                <a:latin typeface="Arial"/>
                <a:ea typeface="Arial"/>
                <a:cs typeface="Arial"/>
                <a:sym typeface="Arial"/>
              </a:rPr>
              <a:t>Rows</a:t>
            </a:r>
            <a:endParaRPr b="0" i="0" sz="2700" u="none" cap="none" strike="noStrike">
              <a:solidFill>
                <a:schemeClr val="dk1"/>
              </a:solidFill>
              <a:latin typeface="Arial"/>
              <a:ea typeface="Arial"/>
              <a:cs typeface="Arial"/>
              <a:sym typeface="Arial"/>
            </a:endParaRPr>
          </a:p>
        </p:txBody>
      </p:sp>
      <p:pic>
        <p:nvPicPr>
          <p:cNvPr id="1484" name="Google Shape;1484;p169"/>
          <p:cNvPicPr preferRelativeResize="0"/>
          <p:nvPr/>
        </p:nvPicPr>
        <p:blipFill rotWithShape="1">
          <a:blip r:embed="rId5">
            <a:alphaModFix/>
          </a:blip>
          <a:srcRect b="0" l="0" r="0" t="0"/>
          <a:stretch/>
        </p:blipFill>
        <p:spPr>
          <a:xfrm>
            <a:off x="9232320" y="2295840"/>
            <a:ext cx="2247360" cy="3364800"/>
          </a:xfrm>
          <a:prstGeom prst="rect">
            <a:avLst/>
          </a:prstGeom>
          <a:noFill/>
          <a:ln>
            <a:noFill/>
          </a:ln>
        </p:spPr>
      </p:pic>
      <p:sp>
        <p:nvSpPr>
          <p:cNvPr id="1485" name="Google Shape;1485;p169"/>
          <p:cNvSpPr/>
          <p:nvPr/>
        </p:nvSpPr>
        <p:spPr>
          <a:xfrm>
            <a:off x="9690720" y="5874240"/>
            <a:ext cx="1931700" cy="527100"/>
          </a:xfrm>
          <a:prstGeom prst="rect">
            <a:avLst/>
          </a:prstGeom>
          <a:noFill/>
          <a:ln>
            <a:noFill/>
          </a:ln>
        </p:spPr>
        <p:txBody>
          <a:bodyPr anchorCtr="0" anchor="t" bIns="60000" lIns="120000" spcFirstLastPara="1" rIns="120000" wrap="square" tIns="60000">
            <a:noAutofit/>
          </a:bodyPr>
          <a:lstStyle/>
          <a:p>
            <a:pPr indent="0" lvl="0" marL="0" marR="0" rtl="0" algn="l">
              <a:lnSpc>
                <a:spcPct val="100000"/>
              </a:lnSpc>
              <a:spcBef>
                <a:spcPts val="0"/>
              </a:spcBef>
              <a:spcAft>
                <a:spcPts val="0"/>
              </a:spcAft>
              <a:buClr>
                <a:srgbClr val="FFFFFF"/>
              </a:buClr>
              <a:buSzPts val="2700"/>
              <a:buFont typeface="Arial"/>
              <a:buNone/>
            </a:pPr>
            <a:r>
              <a:rPr b="1" i="0" lang="en-US" sz="2700" u="none" cap="none" strike="noStrike">
                <a:solidFill>
                  <a:schemeClr val="dk1"/>
                </a:solidFill>
                <a:latin typeface="Arial"/>
                <a:ea typeface="Arial"/>
                <a:cs typeface="Arial"/>
                <a:sym typeface="Arial"/>
              </a:rPr>
              <a:t>columns</a:t>
            </a:r>
            <a:endParaRPr b="0" i="0" sz="2700" u="none" cap="none" strike="noStrike">
              <a:solidFill>
                <a:schemeClr val="dk1"/>
              </a:solidFill>
              <a:latin typeface="Arial"/>
              <a:ea typeface="Arial"/>
              <a:cs typeface="Arial"/>
              <a:sym typeface="Arial"/>
            </a:endParaRPr>
          </a:p>
        </p:txBody>
      </p:sp>
      <p:sp>
        <p:nvSpPr>
          <p:cNvPr id="1486" name="Google Shape;1486;p169"/>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pic>
        <p:nvPicPr>
          <p:cNvPr id="1491" name="Google Shape;1491;p170"/>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492" name="Google Shape;1492;p170"/>
          <p:cNvSpPr/>
          <p:nvPr/>
        </p:nvSpPr>
        <p:spPr>
          <a:xfrm>
            <a:off x="7478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rgbClr val="A458FF"/>
              </a:buClr>
              <a:buSzPts val="1900"/>
              <a:buFont typeface="Arial"/>
              <a:buChar char="⬡"/>
            </a:pPr>
            <a:r>
              <a:rPr b="0" i="0" lang="en-US" sz="1900" u="none" cap="none" strike="noStrike">
                <a:solidFill>
                  <a:srgbClr val="FFFFFF"/>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rgbClr val="A458FF"/>
              </a:buClr>
              <a:buSzPts val="1900"/>
              <a:buFont typeface="Arial"/>
              <a:buChar char="⬡"/>
            </a:pPr>
            <a:r>
              <a:rPr b="1" i="0" lang="en-US" sz="1900" u="sng" cap="none" strike="noStrike">
                <a:solidFill>
                  <a:srgbClr val="FFFFFF"/>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rgbClr val="A458FF"/>
              </a:buClr>
              <a:buSzPts val="1900"/>
              <a:buFont typeface="Arial"/>
              <a:buChar char="⬡"/>
            </a:pPr>
            <a:r>
              <a:rPr b="0" i="0" lang="en-US" sz="1900" u="none" cap="none" strike="noStrike">
                <a:solidFill>
                  <a:srgbClr val="FFFFFF"/>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rgbClr val="A458FF"/>
              </a:buClr>
              <a:buSzPts val="1900"/>
              <a:buFont typeface="Arial"/>
              <a:buChar char="⬡"/>
            </a:pPr>
            <a:r>
              <a:rPr b="0" i="0" lang="en-US" sz="1900" u="none" cap="none" strike="noStrike">
                <a:solidFill>
                  <a:srgbClr val="FFFFFF"/>
                </a:solidFill>
                <a:latin typeface="Times New Roman"/>
                <a:ea typeface="Times New Roman"/>
                <a:cs typeface="Times New Roman"/>
                <a:sym typeface="Times New Roman"/>
              </a:rPr>
              <a:t>Fill Missing data with Sklearn </a:t>
            </a:r>
            <a:r>
              <a:rPr b="0" i="0" lang="en-US" sz="1900" u="none" cap="none" strike="noStrike">
                <a:solidFill>
                  <a:srgbClr val="FFFFFF"/>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rgbClr val="A458FF"/>
              </a:buClr>
              <a:buSzPts val="1900"/>
              <a:buFont typeface="Arial"/>
              <a:buChar char="⬡"/>
            </a:pPr>
            <a:r>
              <a:rPr b="0" i="0" lang="en-US" sz="1900" u="none" cap="none" strike="noStrike">
                <a:solidFill>
                  <a:srgbClr val="FFFFFF"/>
                </a:solidFill>
                <a:latin typeface="Times New Roman"/>
                <a:ea typeface="Times New Roman"/>
                <a:cs typeface="Times New Roman"/>
                <a:sym typeface="Times New Roman"/>
              </a:rPr>
              <a:t>Fill Missing data with Sklearn </a:t>
            </a:r>
            <a:r>
              <a:rPr b="0" i="0" lang="en-US" sz="1900" u="none" cap="none" strike="noStrike">
                <a:solidFill>
                  <a:srgbClr val="FFFFFF"/>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pic>
        <p:nvPicPr>
          <p:cNvPr id="1493" name="Google Shape;1493;p170"/>
          <p:cNvPicPr preferRelativeResize="0"/>
          <p:nvPr/>
        </p:nvPicPr>
        <p:blipFill rotWithShape="1">
          <a:blip r:embed="rId4">
            <a:alphaModFix/>
          </a:blip>
          <a:srcRect b="0" l="0" r="0" t="0"/>
          <a:stretch/>
        </p:blipFill>
        <p:spPr>
          <a:xfrm>
            <a:off x="-336480" y="147360"/>
            <a:ext cx="7647839" cy="4617118"/>
          </a:xfrm>
          <a:prstGeom prst="rect">
            <a:avLst/>
          </a:prstGeom>
          <a:noFill/>
          <a:ln>
            <a:noFill/>
          </a:ln>
        </p:spPr>
      </p:pic>
      <p:sp>
        <p:nvSpPr>
          <p:cNvPr id="1494" name="Google Shape;1494;p170"/>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solidFill>
                  <a:srgbClr val="FFFFFF"/>
                </a:solidFill>
                <a:latin typeface="Lexend Deca"/>
                <a:ea typeface="Lexend Deca"/>
                <a:cs typeface="Lexend Deca"/>
                <a:sym typeface="Lexend Deca"/>
              </a:rPr>
              <a:t>Work with Missing data</a:t>
            </a:r>
            <a:endParaRPr b="0" i="0" sz="3200" u="none" cap="none" strike="noStrike">
              <a:solidFill>
                <a:srgbClr val="000000"/>
              </a:solidFill>
              <a:latin typeface="Arial"/>
              <a:ea typeface="Arial"/>
              <a:cs typeface="Arial"/>
              <a:sym typeface="Arial"/>
            </a:endParaRPr>
          </a:p>
        </p:txBody>
      </p:sp>
      <p:sp>
        <p:nvSpPr>
          <p:cNvPr id="1495" name="Google Shape;1495;p170"/>
          <p:cNvSpPr/>
          <p:nvPr/>
        </p:nvSpPr>
        <p:spPr>
          <a:xfrm>
            <a:off x="6969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sp>
        <p:nvSpPr>
          <p:cNvPr id="1496" name="Google Shape;1496;p170"/>
          <p:cNvSpPr txBox="1"/>
          <p:nvPr>
            <p:ph idx="4294967295" type="title"/>
          </p:nvPr>
        </p:nvSpPr>
        <p:spPr>
          <a:xfrm>
            <a:off x="3623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sp>
        <p:nvSpPr>
          <p:cNvPr id="1497" name="Google Shape;1497;p170"/>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71"/>
          <p:cNvSpPr txBox="1"/>
          <p:nvPr>
            <p:ph idx="4294967295" type="title"/>
          </p:nvPr>
        </p:nvSpPr>
        <p:spPr>
          <a:xfrm>
            <a:off x="361440" y="333600"/>
            <a:ext cx="10478400" cy="5691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Fill Missing data with Pandas</a:t>
            </a:r>
            <a:endParaRPr b="0" i="0" sz="3200" u="none" cap="none" strike="noStrike">
              <a:latin typeface="Arial"/>
              <a:ea typeface="Arial"/>
              <a:cs typeface="Arial"/>
              <a:sym typeface="Arial"/>
            </a:endParaRPr>
          </a:p>
        </p:txBody>
      </p:sp>
      <p:sp>
        <p:nvSpPr>
          <p:cNvPr id="1503" name="Google Shape;1503;p171"/>
          <p:cNvSpPr/>
          <p:nvPr/>
        </p:nvSpPr>
        <p:spPr>
          <a:xfrm>
            <a:off x="586080" y="1499040"/>
            <a:ext cx="10995900" cy="1767300"/>
          </a:xfrm>
          <a:prstGeom prst="rect">
            <a:avLst/>
          </a:prstGeom>
          <a:noFill/>
          <a:ln>
            <a:noFill/>
          </a:ln>
        </p:spPr>
        <p:txBody>
          <a:bodyPr anchorCtr="0" anchor="t" bIns="60000" lIns="120000" spcFirstLastPara="1" rIns="120000" wrap="square" tIns="60000">
            <a:noAutofit/>
          </a:bodyPr>
          <a:lstStyle/>
          <a:p>
            <a:pPr indent="-450850" lvl="0" marL="457200" marR="0" rtl="0" algn="l">
              <a:lnSpc>
                <a:spcPct val="115000"/>
              </a:lnSpc>
              <a:spcBef>
                <a:spcPts val="0"/>
              </a:spcBef>
              <a:spcAft>
                <a:spcPts val="0"/>
              </a:spcAft>
              <a:buClr>
                <a:schemeClr val="dk1"/>
              </a:buClr>
              <a:buSzPts val="2100"/>
              <a:buFont typeface="Arial"/>
              <a:buAutoNum type="arabicPeriod"/>
            </a:pPr>
            <a:r>
              <a:rPr b="0" i="0" lang="en-US" sz="2100" u="none" cap="none" strike="noStrike">
                <a:solidFill>
                  <a:schemeClr val="dk1"/>
                </a:solidFill>
                <a:latin typeface="Times New Roman"/>
                <a:ea typeface="Times New Roman"/>
                <a:cs typeface="Times New Roman"/>
                <a:sym typeface="Times New Roman"/>
              </a:rPr>
              <a:t>Filling the missing data with the</a:t>
            </a:r>
            <a:r>
              <a:rPr b="1" i="0" lang="en-US" sz="2100" u="none" cap="none" strike="noStrike">
                <a:solidFill>
                  <a:schemeClr val="dk1"/>
                </a:solidFill>
                <a:latin typeface="Times New Roman"/>
                <a:ea typeface="Times New Roman"/>
                <a:cs typeface="Times New Roman"/>
                <a:sym typeface="Times New Roman"/>
              </a:rPr>
              <a:t> mean or median </a:t>
            </a:r>
            <a:r>
              <a:rPr b="0" i="0" lang="en-US" sz="2100" u="none" cap="none" strike="noStrike">
                <a:solidFill>
                  <a:schemeClr val="dk1"/>
                </a:solidFill>
                <a:latin typeface="Times New Roman"/>
                <a:ea typeface="Times New Roman"/>
                <a:cs typeface="Times New Roman"/>
                <a:sym typeface="Times New Roman"/>
              </a:rPr>
              <a:t>value if it’s </a:t>
            </a:r>
            <a:r>
              <a:rPr b="1" i="0" lang="en-US" sz="2100" u="none" cap="none" strike="noStrike">
                <a:solidFill>
                  <a:schemeClr val="dk1"/>
                </a:solidFill>
                <a:latin typeface="Times New Roman"/>
                <a:ea typeface="Times New Roman"/>
                <a:cs typeface="Times New Roman"/>
                <a:sym typeface="Times New Roman"/>
              </a:rPr>
              <a:t>a numerical variable.</a:t>
            </a:r>
            <a:endParaRPr b="1" i="0" sz="2100" u="none" cap="none" strike="noStrike">
              <a:solidFill>
                <a:schemeClr val="dk1"/>
              </a:solidFill>
            </a:endParaRPr>
          </a:p>
          <a:p>
            <a:pPr indent="-450850" lvl="0" marL="457200" marR="0" rtl="0" algn="l">
              <a:lnSpc>
                <a:spcPct val="115000"/>
              </a:lnSpc>
              <a:spcBef>
                <a:spcPts val="800"/>
              </a:spcBef>
              <a:spcAft>
                <a:spcPts val="0"/>
              </a:spcAft>
              <a:buClr>
                <a:schemeClr val="dk1"/>
              </a:buClr>
              <a:buSzPts val="2100"/>
              <a:buFont typeface="Arial"/>
              <a:buAutoNum type="arabicPeriod"/>
            </a:pPr>
            <a:r>
              <a:rPr b="0" i="0" lang="en-US" sz="2100" u="none" cap="none" strike="noStrike">
                <a:solidFill>
                  <a:schemeClr val="dk1"/>
                </a:solidFill>
                <a:latin typeface="Times New Roman"/>
                <a:ea typeface="Times New Roman"/>
                <a:cs typeface="Times New Roman"/>
                <a:sym typeface="Times New Roman"/>
              </a:rPr>
              <a:t>Filling the missing data with the </a:t>
            </a:r>
            <a:r>
              <a:rPr b="1" i="0" lang="en-US" sz="2100" u="none" cap="none" strike="noStrike">
                <a:solidFill>
                  <a:schemeClr val="dk1"/>
                </a:solidFill>
                <a:latin typeface="Times New Roman"/>
                <a:ea typeface="Times New Roman"/>
                <a:cs typeface="Times New Roman"/>
                <a:sym typeface="Times New Roman"/>
              </a:rPr>
              <a:t>median </a:t>
            </a:r>
            <a:r>
              <a:rPr b="0" i="0" lang="en-US" sz="2100" u="none" cap="none" strike="noStrike">
                <a:solidFill>
                  <a:schemeClr val="dk1"/>
                </a:solidFill>
                <a:latin typeface="Times New Roman"/>
                <a:ea typeface="Times New Roman"/>
                <a:cs typeface="Times New Roman"/>
                <a:sym typeface="Times New Roman"/>
              </a:rPr>
              <a:t>value only if it’s a </a:t>
            </a:r>
            <a:r>
              <a:rPr b="1" i="0" lang="en-US" sz="2100" u="none" cap="none" strike="noStrike">
                <a:solidFill>
                  <a:schemeClr val="dk1"/>
                </a:solidFill>
                <a:latin typeface="Times New Roman"/>
                <a:ea typeface="Times New Roman"/>
                <a:cs typeface="Times New Roman"/>
                <a:sym typeface="Times New Roman"/>
              </a:rPr>
              <a:t>numerical variable with outliers</a:t>
            </a:r>
            <a:endParaRPr b="1" i="0" sz="2100" u="none" cap="none" strike="noStrike">
              <a:solidFill>
                <a:schemeClr val="dk1"/>
              </a:solidFill>
            </a:endParaRPr>
          </a:p>
          <a:p>
            <a:pPr indent="-450850" lvl="0" marL="457200" marR="0" rtl="0" algn="l">
              <a:lnSpc>
                <a:spcPct val="115000"/>
              </a:lnSpc>
              <a:spcBef>
                <a:spcPts val="800"/>
              </a:spcBef>
              <a:spcAft>
                <a:spcPts val="0"/>
              </a:spcAft>
              <a:buClr>
                <a:schemeClr val="dk1"/>
              </a:buClr>
              <a:buSzPts val="2100"/>
              <a:buFont typeface="Arial"/>
              <a:buAutoNum type="arabicPeriod"/>
            </a:pPr>
            <a:r>
              <a:rPr b="0" i="0" lang="en-US" sz="2100" u="none" cap="none" strike="noStrike">
                <a:solidFill>
                  <a:schemeClr val="dk1"/>
                </a:solidFill>
                <a:latin typeface="Times New Roman"/>
                <a:ea typeface="Times New Roman"/>
                <a:cs typeface="Times New Roman"/>
                <a:sym typeface="Times New Roman"/>
              </a:rPr>
              <a:t>Filling the missing data with </a:t>
            </a:r>
            <a:r>
              <a:rPr b="1" i="0" lang="en-US" sz="2100" u="none" cap="none" strike="noStrike">
                <a:solidFill>
                  <a:schemeClr val="dk1"/>
                </a:solidFill>
                <a:latin typeface="Times New Roman"/>
                <a:ea typeface="Times New Roman"/>
                <a:cs typeface="Times New Roman"/>
                <a:sym typeface="Times New Roman"/>
              </a:rPr>
              <a:t>mode </a:t>
            </a:r>
            <a:r>
              <a:rPr b="0" i="0" lang="en-US" sz="2100" u="none" cap="none" strike="noStrike">
                <a:solidFill>
                  <a:schemeClr val="dk1"/>
                </a:solidFill>
                <a:latin typeface="Times New Roman"/>
                <a:ea typeface="Times New Roman"/>
                <a:cs typeface="Times New Roman"/>
                <a:sym typeface="Times New Roman"/>
              </a:rPr>
              <a:t>if it’</a:t>
            </a:r>
            <a:r>
              <a:rPr b="1" i="0" lang="en-US" sz="2100" u="none" cap="none" strike="noStrike">
                <a:solidFill>
                  <a:schemeClr val="dk1"/>
                </a:solidFill>
                <a:latin typeface="Times New Roman"/>
                <a:ea typeface="Times New Roman"/>
                <a:cs typeface="Times New Roman"/>
                <a:sym typeface="Times New Roman"/>
              </a:rPr>
              <a:t>s a categorical value.</a:t>
            </a:r>
            <a:endParaRPr b="1" i="0" sz="2100" u="none" cap="none" strike="noStrike">
              <a:solidFill>
                <a:schemeClr val="dk1"/>
              </a:solidFill>
            </a:endParaRPr>
          </a:p>
          <a:p>
            <a:pPr indent="0" lvl="0" marL="0" marR="0" rtl="0" algn="l">
              <a:lnSpc>
                <a:spcPct val="10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504" name="Google Shape;1504;p171"/>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172"/>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510" name="Google Shape;1510;p172"/>
          <p:cNvSpPr/>
          <p:nvPr/>
        </p:nvSpPr>
        <p:spPr>
          <a:xfrm>
            <a:off x="7478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pic>
        <p:nvPicPr>
          <p:cNvPr id="1511" name="Google Shape;1511;p172"/>
          <p:cNvPicPr preferRelativeResize="0"/>
          <p:nvPr/>
        </p:nvPicPr>
        <p:blipFill rotWithShape="1">
          <a:blip r:embed="rId4">
            <a:alphaModFix/>
          </a:blip>
          <a:srcRect b="0" l="0" r="0" t="0"/>
          <a:stretch/>
        </p:blipFill>
        <p:spPr>
          <a:xfrm>
            <a:off x="1329843" y="415660"/>
            <a:ext cx="9532316" cy="4451518"/>
          </a:xfrm>
          <a:prstGeom prst="rect">
            <a:avLst/>
          </a:prstGeom>
          <a:noFill/>
          <a:ln>
            <a:noFill/>
          </a:ln>
        </p:spPr>
      </p:pic>
      <p:sp>
        <p:nvSpPr>
          <p:cNvPr id="1512" name="Google Shape;1512;p172"/>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sp>
        <p:nvSpPr>
          <p:cNvPr id="1513" name="Google Shape;1513;p172"/>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pic>
        <p:nvPicPr>
          <p:cNvPr id="1518" name="Google Shape;1518;p173"/>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519" name="Google Shape;1519;p173"/>
          <p:cNvSpPr/>
          <p:nvPr/>
        </p:nvSpPr>
        <p:spPr>
          <a:xfrm>
            <a:off x="603840" y="4080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Fill Missing data with Sklearn </a:t>
            </a:r>
            <a:r>
              <a:rPr b="1" i="0" lang="en-US" sz="1900" u="sng"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pic>
        <p:nvPicPr>
          <p:cNvPr id="1520" name="Google Shape;1520;p173"/>
          <p:cNvPicPr preferRelativeResize="0"/>
          <p:nvPr/>
        </p:nvPicPr>
        <p:blipFill rotWithShape="1">
          <a:blip r:embed="rId4">
            <a:alphaModFix/>
          </a:blip>
          <a:srcRect b="0" l="0" r="0" t="0"/>
          <a:stretch/>
        </p:blipFill>
        <p:spPr>
          <a:xfrm>
            <a:off x="-395040" y="329760"/>
            <a:ext cx="9532316" cy="4451518"/>
          </a:xfrm>
          <a:prstGeom prst="rect">
            <a:avLst/>
          </a:prstGeom>
          <a:noFill/>
          <a:ln>
            <a:noFill/>
          </a:ln>
        </p:spPr>
      </p:pic>
      <p:sp>
        <p:nvSpPr>
          <p:cNvPr id="1521" name="Google Shape;1521;p173"/>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sp>
        <p:nvSpPr>
          <p:cNvPr id="1522" name="Google Shape;1522;p173"/>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pic>
        <p:nvPicPr>
          <p:cNvPr id="1527" name="Google Shape;1527;p174"/>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528" name="Google Shape;1528;p174"/>
          <p:cNvSpPr/>
          <p:nvPr/>
        </p:nvSpPr>
        <p:spPr>
          <a:xfrm>
            <a:off x="7478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Fill Missing data with Sklearn </a:t>
            </a:r>
            <a:r>
              <a:rPr b="1" i="0" lang="en-US" sz="1900" u="sng"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sp>
        <p:nvSpPr>
          <p:cNvPr id="1529" name="Google Shape;1529;p174"/>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pic>
        <p:nvPicPr>
          <p:cNvPr id="1530" name="Google Shape;1530;p174"/>
          <p:cNvPicPr preferRelativeResize="0"/>
          <p:nvPr/>
        </p:nvPicPr>
        <p:blipFill rotWithShape="1">
          <a:blip r:embed="rId4">
            <a:alphaModFix/>
          </a:blip>
          <a:srcRect b="0" l="0" r="0" t="0"/>
          <a:stretch/>
        </p:blipFill>
        <p:spPr>
          <a:xfrm>
            <a:off x="413267" y="1251076"/>
            <a:ext cx="7223678" cy="2608325"/>
          </a:xfrm>
          <a:prstGeom prst="rect">
            <a:avLst/>
          </a:prstGeom>
          <a:noFill/>
          <a:ln>
            <a:noFill/>
          </a:ln>
        </p:spPr>
      </p:pic>
      <p:sp>
        <p:nvSpPr>
          <p:cNvPr id="1531" name="Google Shape;1531;p174"/>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pic>
        <p:nvPicPr>
          <p:cNvPr id="1532" name="Google Shape;1532;p174"/>
          <p:cNvPicPr preferRelativeResize="0"/>
          <p:nvPr/>
        </p:nvPicPr>
        <p:blipFill>
          <a:blip r:embed="rId5">
            <a:alphaModFix/>
          </a:blip>
          <a:stretch>
            <a:fillRect/>
          </a:stretch>
        </p:blipFill>
        <p:spPr>
          <a:xfrm>
            <a:off x="7859670" y="4000238"/>
            <a:ext cx="4250255" cy="231899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75"/>
          <p:cNvSpPr txBox="1"/>
          <p:nvPr/>
        </p:nvSpPr>
        <p:spPr>
          <a:xfrm>
            <a:off x="700633" y="300867"/>
            <a:ext cx="9016800" cy="57363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Detect and Handle Outliers</a:t>
            </a:r>
            <a:endParaRPr b="1" sz="1900" u="sng">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538" name="Google Shape;1538;p17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pic>
        <p:nvPicPr>
          <p:cNvPr id="1543" name="Google Shape;1543;p176"/>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544" name="Google Shape;1544;p176"/>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545" name="Google Shape;1545;p176"/>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546" name="Google Shape;1546;p176"/>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Detect and Handle Outliers</a:t>
            </a:r>
            <a:endParaRPr b="0" i="0" sz="3200" u="none" cap="none" strike="noStrike">
              <a:latin typeface="Arial"/>
              <a:ea typeface="Arial"/>
              <a:cs typeface="Arial"/>
              <a:sym typeface="Arial"/>
            </a:endParaRPr>
          </a:p>
        </p:txBody>
      </p:sp>
      <p:pic>
        <p:nvPicPr>
          <p:cNvPr id="1547" name="Google Shape;1547;p176"/>
          <p:cNvPicPr preferRelativeResize="0"/>
          <p:nvPr/>
        </p:nvPicPr>
        <p:blipFill rotWithShape="1">
          <a:blip r:embed="rId6">
            <a:alphaModFix/>
          </a:blip>
          <a:srcRect b="0" l="0" r="0" t="0"/>
          <a:stretch/>
        </p:blipFill>
        <p:spPr>
          <a:xfrm>
            <a:off x="6381120" y="1476000"/>
            <a:ext cx="5512320" cy="4142881"/>
          </a:xfrm>
          <a:prstGeom prst="rect">
            <a:avLst/>
          </a:prstGeom>
          <a:noFill/>
          <a:ln>
            <a:noFill/>
          </a:ln>
        </p:spPr>
      </p:pic>
      <p:sp>
        <p:nvSpPr>
          <p:cNvPr id="1548" name="Google Shape;1548;p176"/>
          <p:cNvSpPr/>
          <p:nvPr/>
        </p:nvSpPr>
        <p:spPr>
          <a:xfrm>
            <a:off x="288467" y="1915002"/>
            <a:ext cx="7044900" cy="30279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In statistics, an outlier is a data point that differs significantly</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from other observations.</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An outlier may be due to variability in the measurement or it</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may indicate experimental error, the latter are sometimes</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excluded from the data set.</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An outlier can cause serious problems in statistical analyses</a:t>
            </a:r>
            <a:r>
              <a:rPr b="0" i="0" lang="en-US" sz="1600" u="none" cap="none" strike="noStrike">
                <a:solidFill>
                  <a:schemeClr val="dk1"/>
                </a:solidFill>
                <a:latin typeface="Lexend Deca"/>
                <a:ea typeface="Lexend Deca"/>
                <a:cs typeface="Lexend Deca"/>
                <a:sym typeface="Lexend Deca"/>
              </a:rPr>
              <a:t>.</a:t>
            </a:r>
            <a:endParaRPr b="0" i="0" sz="1600" u="none" cap="none" strike="noStrike">
              <a:solidFill>
                <a:schemeClr val="dk1"/>
              </a:solidFill>
              <a:latin typeface="Arial"/>
              <a:ea typeface="Arial"/>
              <a:cs typeface="Arial"/>
              <a:sym typeface="Arial"/>
            </a:endParaRPr>
          </a:p>
        </p:txBody>
      </p:sp>
      <p:sp>
        <p:nvSpPr>
          <p:cNvPr id="1549" name="Google Shape;1549;p176"/>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550" name="Google Shape;1550;p176"/>
          <p:cNvSpPr txBox="1"/>
          <p:nvPr/>
        </p:nvSpPr>
        <p:spPr>
          <a:xfrm>
            <a:off x="3532600" y="1151975"/>
            <a:ext cx="2751300" cy="1262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US" sz="2400">
                <a:solidFill>
                  <a:schemeClr val="dk2"/>
                </a:solidFill>
              </a:rPr>
              <a:t>هيخربو الmean</a:t>
            </a:r>
            <a:br>
              <a:rPr lang="en-US" sz="2400">
                <a:solidFill>
                  <a:schemeClr val="dk2"/>
                </a:solidFill>
              </a:rPr>
            </a:br>
            <a:endParaRPr sz="2400">
              <a:solidFill>
                <a:schemeClr val="dk2"/>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pic>
        <p:nvPicPr>
          <p:cNvPr id="1555" name="Google Shape;1555;p177"/>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556" name="Google Shape;1556;p177"/>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557" name="Google Shape;1557;p177"/>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558" name="Google Shape;1558;p177"/>
          <p:cNvSpPr/>
          <p:nvPr/>
        </p:nvSpPr>
        <p:spPr>
          <a:xfrm>
            <a:off x="747840" y="5255040"/>
            <a:ext cx="10327200" cy="17223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Detect Outliers with Visualization.</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Detect and Handle Outliers with IQR.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Handle Outliers with business value</a:t>
            </a:r>
            <a:endParaRPr b="0" i="0" sz="1900" u="none" cap="none" strike="noStrike">
              <a:solidFill>
                <a:schemeClr val="dk1"/>
              </a:solidFill>
              <a:latin typeface="Arial"/>
              <a:ea typeface="Arial"/>
              <a:cs typeface="Arial"/>
              <a:sym typeface="Arial"/>
            </a:endParaRPr>
          </a:p>
          <a:p>
            <a:pPr indent="-342900" lvl="0" marL="457200" marR="0" rtl="0" algn="l">
              <a:lnSpc>
                <a:spcPct val="115000"/>
              </a:lnSpc>
              <a:spcBef>
                <a:spcPts val="800"/>
              </a:spcBef>
              <a:spcAft>
                <a:spcPts val="0"/>
              </a:spcAft>
              <a:buClr>
                <a:srgbClr val="A458FF"/>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1559" name="Google Shape;1559;p177"/>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Detect Outliers</a:t>
            </a:r>
            <a:endParaRPr b="0" i="0" sz="3200" u="none" cap="none" strike="noStrike">
              <a:latin typeface="Arial"/>
              <a:ea typeface="Arial"/>
              <a:cs typeface="Arial"/>
              <a:sym typeface="Arial"/>
            </a:endParaRPr>
          </a:p>
        </p:txBody>
      </p:sp>
      <p:pic>
        <p:nvPicPr>
          <p:cNvPr id="1560" name="Google Shape;1560;p177"/>
          <p:cNvPicPr preferRelativeResize="0"/>
          <p:nvPr/>
        </p:nvPicPr>
        <p:blipFill rotWithShape="1">
          <a:blip r:embed="rId6">
            <a:alphaModFix/>
          </a:blip>
          <a:srcRect b="0" l="0" r="0" t="0"/>
          <a:stretch/>
        </p:blipFill>
        <p:spPr>
          <a:xfrm>
            <a:off x="5963040" y="378240"/>
            <a:ext cx="5962080" cy="6243359"/>
          </a:xfrm>
          <a:prstGeom prst="rect">
            <a:avLst/>
          </a:prstGeom>
          <a:noFill/>
          <a:ln>
            <a:noFill/>
          </a:ln>
        </p:spPr>
      </p:pic>
      <p:pic>
        <p:nvPicPr>
          <p:cNvPr id="1561" name="Google Shape;1561;p177"/>
          <p:cNvPicPr preferRelativeResize="0"/>
          <p:nvPr/>
        </p:nvPicPr>
        <p:blipFill rotWithShape="1">
          <a:blip r:embed="rId7">
            <a:alphaModFix/>
          </a:blip>
          <a:srcRect b="0" l="0" r="0" t="0"/>
          <a:stretch/>
        </p:blipFill>
        <p:spPr>
          <a:xfrm>
            <a:off x="-662400" y="1356960"/>
            <a:ext cx="7339681" cy="3810241"/>
          </a:xfrm>
          <a:prstGeom prst="rect">
            <a:avLst/>
          </a:prstGeom>
          <a:noFill/>
          <a:ln>
            <a:noFill/>
          </a:ln>
        </p:spPr>
      </p:pic>
      <p:sp>
        <p:nvSpPr>
          <p:cNvPr id="1562" name="Google Shape;1562;p17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563" name="Google Shape;1563;p177"/>
          <p:cNvSpPr txBox="1"/>
          <p:nvPr/>
        </p:nvSpPr>
        <p:spPr>
          <a:xfrm>
            <a:off x="2282975" y="1437100"/>
            <a:ext cx="2901600" cy="8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chemeClr val="dk2"/>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78"/>
          <p:cNvSpPr txBox="1"/>
          <p:nvPr/>
        </p:nvSpPr>
        <p:spPr>
          <a:xfrm>
            <a:off x="991400" y="300150"/>
            <a:ext cx="4566000" cy="9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IQR </a:t>
            </a:r>
            <a:r>
              <a:rPr lang="en-US" sz="2400">
                <a:solidFill>
                  <a:schemeClr val="dk2"/>
                </a:solidFill>
              </a:rPr>
              <a:t>interquartile</a:t>
            </a:r>
            <a:r>
              <a:rPr lang="en-US" sz="2400">
                <a:solidFill>
                  <a:schemeClr val="dk2"/>
                </a:solidFill>
              </a:rPr>
              <a:t> range </a:t>
            </a:r>
            <a:endParaRPr sz="2400">
              <a:solidFill>
                <a:schemeClr val="dk2"/>
              </a:solidFill>
            </a:endParaRPr>
          </a:p>
          <a:p>
            <a:pPr indent="0" lvl="0" marL="0" rtl="0" algn="l">
              <a:spcBef>
                <a:spcPts val="0"/>
              </a:spcBef>
              <a:spcAft>
                <a:spcPts val="0"/>
              </a:spcAft>
              <a:buNone/>
            </a:pPr>
            <a:r>
              <a:rPr lang="en-US" sz="2400">
                <a:solidFill>
                  <a:schemeClr val="dk2"/>
                </a:solidFill>
              </a:rPr>
              <a:t>range </a:t>
            </a:r>
            <a:r>
              <a:rPr lang="en-US" sz="2400">
                <a:solidFill>
                  <a:schemeClr val="dk2"/>
                </a:solidFill>
              </a:rPr>
              <a:t>between</a:t>
            </a:r>
            <a:r>
              <a:rPr lang="en-US" sz="2400">
                <a:solidFill>
                  <a:schemeClr val="dk2"/>
                </a:solidFill>
              </a:rPr>
              <a:t> Q1 and Q3 </a:t>
            </a:r>
            <a:endParaRPr sz="2400">
              <a:solidFill>
                <a:schemeClr val="dk2"/>
              </a:solidFill>
            </a:endParaRPr>
          </a:p>
        </p:txBody>
      </p:sp>
      <p:graphicFrame>
        <p:nvGraphicFramePr>
          <p:cNvPr id="1569" name="Google Shape;1569;p178"/>
          <p:cNvGraphicFramePr/>
          <p:nvPr/>
        </p:nvGraphicFramePr>
        <p:xfrm>
          <a:off x="952500" y="3238500"/>
          <a:ext cx="3000000" cy="3000000"/>
        </p:xfrm>
        <a:graphic>
          <a:graphicData uri="http://schemas.openxmlformats.org/drawingml/2006/table">
            <a:tbl>
              <a:tblPr>
                <a:noFill/>
                <a:tableStyleId>{F27FDA74-667E-4D34-849A-D4EF1E2BD1FA}</a:tableStyleId>
              </a:tblPr>
              <a:tblGrid>
                <a:gridCol w="2571750"/>
                <a:gridCol w="2571750"/>
                <a:gridCol w="2571750"/>
                <a:gridCol w="2571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570" name="Google Shape;1570;p178"/>
          <p:cNvGraphicFramePr/>
          <p:nvPr/>
        </p:nvGraphicFramePr>
        <p:xfrm>
          <a:off x="952500" y="3238500"/>
          <a:ext cx="3000000" cy="3000000"/>
        </p:xfrm>
        <a:graphic>
          <a:graphicData uri="http://schemas.openxmlformats.org/drawingml/2006/table">
            <a:tbl>
              <a:tblPr>
                <a:noFill/>
                <a:tableStyleId>{F27FDA74-667E-4D34-849A-D4EF1E2BD1FA}</a:tableStyleId>
              </a:tblPr>
              <a:tblGrid>
                <a:gridCol w="10287000"/>
              </a:tblGrid>
              <a:tr h="38100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571" name="Google Shape;1571;p178"/>
          <p:cNvGraphicFramePr/>
          <p:nvPr/>
        </p:nvGraphicFramePr>
        <p:xfrm>
          <a:off x="952500" y="3238500"/>
          <a:ext cx="3000000" cy="3000000"/>
        </p:xfrm>
        <a:graphic>
          <a:graphicData uri="http://schemas.openxmlformats.org/drawingml/2006/table">
            <a:tbl>
              <a:tblPr>
                <a:noFill/>
                <a:tableStyleId>{F27FDA74-667E-4D34-849A-D4EF1E2BD1FA}</a:tableStyleId>
              </a:tblPr>
              <a:tblGrid>
                <a:gridCol w="5143500"/>
                <a:gridCol w="5143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572" name="Google Shape;1572;p178"/>
          <p:cNvGraphicFramePr/>
          <p:nvPr/>
        </p:nvGraphicFramePr>
        <p:xfrm>
          <a:off x="952500" y="3238500"/>
          <a:ext cx="3000000" cy="3000000"/>
        </p:xfrm>
        <a:graphic>
          <a:graphicData uri="http://schemas.openxmlformats.org/drawingml/2006/table">
            <a:tbl>
              <a:tblPr>
                <a:noFill/>
                <a:tableStyleId>{F27FDA74-667E-4D34-849A-D4EF1E2BD1FA}</a:tableStyleId>
              </a:tblPr>
              <a:tblGrid>
                <a:gridCol w="5143500"/>
                <a:gridCol w="5143500"/>
              </a:tblGrid>
              <a:tr h="381000">
                <a:tc>
                  <a:txBody>
                    <a:bodyPr/>
                    <a:lstStyle/>
                    <a:p>
                      <a:pPr indent="0" lvl="0" marL="0" rtl="0" algn="ctr">
                        <a:spcBef>
                          <a:spcPts val="0"/>
                        </a:spcBef>
                        <a:spcAft>
                          <a:spcPts val="0"/>
                        </a:spcAft>
                        <a:buNone/>
                      </a:pPr>
                      <a:r>
                        <a:t/>
                      </a:r>
                      <a:endParaRPr b="1" sz="1500"/>
                    </a:p>
                  </a:txBody>
                  <a:tcPr marT="91425" marB="91425" marR="91425" marL="91425"/>
                </a:tc>
                <a:tc>
                  <a:txBody>
                    <a:bodyPr/>
                    <a:lstStyle/>
                    <a:p>
                      <a:pPr indent="0" lvl="0" marL="0" rtl="0" algn="ctr">
                        <a:spcBef>
                          <a:spcPts val="0"/>
                        </a:spcBef>
                        <a:spcAft>
                          <a:spcPts val="0"/>
                        </a:spcAft>
                        <a:buNone/>
                      </a:pPr>
                      <a:r>
                        <a:rPr b="1" lang="en-US" sz="1500"/>
                        <a:t>1q</a:t>
                      </a:r>
                      <a:endParaRPr b="1" sz="1500"/>
                    </a:p>
                  </a:txBody>
                  <a:tcPr marT="91425" marB="91425" marR="91425" marL="91425"/>
                </a:tc>
              </a:tr>
            </a:tbl>
          </a:graphicData>
        </a:graphic>
      </p:graphicFrame>
      <p:graphicFrame>
        <p:nvGraphicFramePr>
          <p:cNvPr id="1573" name="Google Shape;1573;p178"/>
          <p:cNvGraphicFramePr/>
          <p:nvPr/>
        </p:nvGraphicFramePr>
        <p:xfrm>
          <a:off x="952500" y="2665450"/>
          <a:ext cx="3000000" cy="3000000"/>
        </p:xfrm>
        <a:graphic>
          <a:graphicData uri="http://schemas.openxmlformats.org/drawingml/2006/table">
            <a:tbl>
              <a:tblPr>
                <a:noFill/>
                <a:tableStyleId>{F27FDA74-667E-4D34-849A-D4EF1E2BD1FA}</a:tableStyleId>
              </a:tblPr>
              <a:tblGrid>
                <a:gridCol w="5143500"/>
                <a:gridCol w="5143500"/>
              </a:tblGrid>
              <a:tr h="381000">
                <a:tc gridSpan="2">
                  <a:txBody>
                    <a:bodyPr/>
                    <a:lstStyle/>
                    <a:p>
                      <a:pPr indent="0" lvl="0" marL="0" rtl="0" algn="l">
                        <a:spcBef>
                          <a:spcPts val="0"/>
                        </a:spcBef>
                        <a:spcAft>
                          <a:spcPts val="0"/>
                        </a:spcAft>
                        <a:buNone/>
                      </a:pPr>
                      <a:r>
                        <a:t/>
                      </a:r>
                      <a:endParaRPr/>
                    </a:p>
                  </a:txBody>
                  <a:tcPr marT="91425" marB="91425" marR="91425" marL="91425"/>
                </a:tc>
                <a:tc hMerge="1"/>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9" name="Shape 299"/>
        <p:cNvGrpSpPr/>
        <p:nvPr/>
      </p:nvGrpSpPr>
      <p:grpSpPr>
        <a:xfrm>
          <a:off x="0" y="0"/>
          <a:ext cx="0" cy="0"/>
          <a:chOff x="0" y="0"/>
          <a:chExt cx="0" cy="0"/>
        </a:xfrm>
      </p:grpSpPr>
      <p:sp>
        <p:nvSpPr>
          <p:cNvPr id="300" name="Google Shape;300;p53"/>
          <p:cNvSpPr txBox="1"/>
          <p:nvPr/>
        </p:nvSpPr>
        <p:spPr>
          <a:xfrm>
            <a:off x="0" y="0"/>
            <a:ext cx="3999900" cy="692700"/>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None/>
            </a:pPr>
            <a:r>
              <a:t/>
            </a:r>
            <a:endParaRPr b="1" sz="2900">
              <a:solidFill>
                <a:srgbClr val="1155CC"/>
              </a:solidFill>
            </a:endParaRPr>
          </a:p>
        </p:txBody>
      </p:sp>
      <p:sp>
        <p:nvSpPr>
          <p:cNvPr id="301" name="Google Shape;301;p53"/>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900">
                <a:solidFill>
                  <a:srgbClr val="1155CC"/>
                </a:solidFill>
              </a:rPr>
              <a:t>Why EDA is important in the machine learning process?</a:t>
            </a:r>
            <a:endParaRPr b="1" sz="2900">
              <a:solidFill>
                <a:srgbClr val="1155CC"/>
              </a:solidFill>
            </a:endParaRPr>
          </a:p>
        </p:txBody>
      </p:sp>
      <p:sp>
        <p:nvSpPr>
          <p:cNvPr id="302" name="Google Shape;302;p53"/>
          <p:cNvSpPr txBox="1"/>
          <p:nvPr/>
        </p:nvSpPr>
        <p:spPr>
          <a:xfrm>
            <a:off x="520467" y="1137567"/>
            <a:ext cx="10805100" cy="53256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b="1" lang="en-US" sz="3300">
                <a:solidFill>
                  <a:srgbClr val="FF0000"/>
                </a:solidFill>
                <a:latin typeface="Times"/>
                <a:ea typeface="Times"/>
                <a:cs typeface="Times"/>
                <a:sym typeface="Times"/>
              </a:rPr>
              <a:t>In general, EDA is a critical step in the machine learning process as it helps in :</a:t>
            </a:r>
            <a:endParaRPr b="1" sz="3300">
              <a:solidFill>
                <a:srgbClr val="FF0000"/>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Understanding the data</a:t>
            </a:r>
            <a:endParaRPr sz="3300">
              <a:solidFill>
                <a:srgbClr val="222222"/>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Assessing data quality</a:t>
            </a:r>
            <a:endParaRPr sz="3300">
              <a:solidFill>
                <a:srgbClr val="222222"/>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Guiding feature engineering</a:t>
            </a:r>
            <a:endParaRPr sz="3300">
              <a:solidFill>
                <a:srgbClr val="222222"/>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Informing model selection</a:t>
            </a:r>
            <a:endParaRPr sz="3300">
              <a:solidFill>
                <a:srgbClr val="222222"/>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Effectively communicating results</a:t>
            </a:r>
            <a:endParaRPr sz="3300">
              <a:solidFill>
                <a:srgbClr val="222222"/>
              </a:solidFill>
              <a:latin typeface="Times"/>
              <a:ea typeface="Times"/>
              <a:cs typeface="Times"/>
              <a:sym typeface="Time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pic>
        <p:nvPicPr>
          <p:cNvPr id="1578" name="Google Shape;1578;p179"/>
          <p:cNvPicPr preferRelativeResize="0"/>
          <p:nvPr/>
        </p:nvPicPr>
        <p:blipFill>
          <a:blip r:embed="rId3">
            <a:alphaModFix/>
          </a:blip>
          <a:stretch>
            <a:fillRect/>
          </a:stretch>
        </p:blipFill>
        <p:spPr>
          <a:xfrm>
            <a:off x="152400" y="152400"/>
            <a:ext cx="11978150" cy="5989075"/>
          </a:xfrm>
          <a:prstGeom prst="rect">
            <a:avLst/>
          </a:prstGeom>
          <a:noFill/>
          <a:ln>
            <a:noFill/>
          </a:ln>
        </p:spPr>
      </p:pic>
      <p:sp>
        <p:nvSpPr>
          <p:cNvPr id="1579" name="Google Shape;1579;p179"/>
          <p:cNvSpPr txBox="1"/>
          <p:nvPr/>
        </p:nvSpPr>
        <p:spPr>
          <a:xfrm>
            <a:off x="4884275" y="4656900"/>
            <a:ext cx="6912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20</a:t>
            </a:r>
            <a:endParaRPr sz="2400">
              <a:solidFill>
                <a:schemeClr val="dk2"/>
              </a:solidFill>
            </a:endParaRPr>
          </a:p>
        </p:txBody>
      </p:sp>
      <p:sp>
        <p:nvSpPr>
          <p:cNvPr id="1580" name="Google Shape;1580;p179"/>
          <p:cNvSpPr txBox="1"/>
          <p:nvPr/>
        </p:nvSpPr>
        <p:spPr>
          <a:xfrm>
            <a:off x="6810300" y="4656900"/>
            <a:ext cx="6912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40</a:t>
            </a:r>
            <a:endParaRPr sz="2400">
              <a:solidFill>
                <a:schemeClr val="dk2"/>
              </a:solidFill>
            </a:endParaRPr>
          </a:p>
        </p:txBody>
      </p:sp>
      <p:sp>
        <p:nvSpPr>
          <p:cNvPr id="1581" name="Google Shape;1581;p179"/>
          <p:cNvSpPr txBox="1"/>
          <p:nvPr/>
        </p:nvSpPr>
        <p:spPr>
          <a:xfrm>
            <a:off x="1400700" y="4420400"/>
            <a:ext cx="21285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20- 1.5*20</a:t>
            </a:r>
            <a:endParaRPr sz="2400">
              <a:solidFill>
                <a:schemeClr val="dk2"/>
              </a:solidFill>
            </a:endParaRPr>
          </a:p>
          <a:p>
            <a:pPr indent="0" lvl="0" marL="0" rtl="0" algn="l">
              <a:spcBef>
                <a:spcPts val="0"/>
              </a:spcBef>
              <a:spcAft>
                <a:spcPts val="0"/>
              </a:spcAft>
              <a:buNone/>
            </a:pPr>
            <a:r>
              <a:rPr b="1" lang="en-US" sz="2400">
                <a:solidFill>
                  <a:schemeClr val="dk2"/>
                </a:solidFill>
              </a:rPr>
              <a:t>= -10</a:t>
            </a:r>
            <a:endParaRPr b="1" sz="2400">
              <a:solidFill>
                <a:schemeClr val="dk2"/>
              </a:solidFill>
            </a:endParaRPr>
          </a:p>
        </p:txBody>
      </p:sp>
      <p:sp>
        <p:nvSpPr>
          <p:cNvPr id="1582" name="Google Shape;1582;p179"/>
          <p:cNvSpPr txBox="1"/>
          <p:nvPr/>
        </p:nvSpPr>
        <p:spPr>
          <a:xfrm>
            <a:off x="9002300" y="4302000"/>
            <a:ext cx="21285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40 +</a:t>
            </a:r>
            <a:r>
              <a:rPr lang="en-US" sz="2400">
                <a:solidFill>
                  <a:schemeClr val="dk2"/>
                </a:solidFill>
              </a:rPr>
              <a:t> 1.5*20</a:t>
            </a:r>
            <a:endParaRPr sz="2400">
              <a:solidFill>
                <a:schemeClr val="dk2"/>
              </a:solidFill>
            </a:endParaRPr>
          </a:p>
          <a:p>
            <a:pPr indent="0" lvl="0" marL="0" rtl="0" algn="l">
              <a:spcBef>
                <a:spcPts val="0"/>
              </a:spcBef>
              <a:spcAft>
                <a:spcPts val="0"/>
              </a:spcAft>
              <a:buNone/>
            </a:pPr>
            <a:r>
              <a:rPr b="1" lang="en-US" sz="2400">
                <a:solidFill>
                  <a:schemeClr val="dk2"/>
                </a:solidFill>
              </a:rPr>
              <a:t>= 70</a:t>
            </a:r>
            <a:endParaRPr b="1" sz="2400">
              <a:solidFill>
                <a:schemeClr val="dk2"/>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pic>
        <p:nvPicPr>
          <p:cNvPr id="1587" name="Google Shape;1587;p180"/>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588" name="Google Shape;1588;p180"/>
          <p:cNvSpPr/>
          <p:nvPr/>
        </p:nvSpPr>
        <p:spPr>
          <a:xfrm>
            <a:off x="747840" y="5255040"/>
            <a:ext cx="10327200" cy="12909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Detect Outliers with Visualization. </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Detect and Handle Outliers with IQR.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Handle Outliers with business value</a:t>
            </a:r>
            <a:endParaRPr b="0" i="0" sz="1900" u="none" cap="none" strike="noStrike">
              <a:solidFill>
                <a:schemeClr val="dk1"/>
              </a:solidFill>
              <a:latin typeface="Arial"/>
              <a:ea typeface="Arial"/>
              <a:cs typeface="Arial"/>
              <a:sym typeface="Arial"/>
            </a:endParaRPr>
          </a:p>
        </p:txBody>
      </p:sp>
      <p:sp>
        <p:nvSpPr>
          <p:cNvPr id="1589" name="Google Shape;1589;p180"/>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Detect and Handle Outliers</a:t>
            </a:r>
            <a:endParaRPr b="0" i="0" sz="3200" u="none" cap="none" strike="noStrike">
              <a:latin typeface="Arial"/>
              <a:ea typeface="Arial"/>
              <a:cs typeface="Arial"/>
              <a:sym typeface="Arial"/>
            </a:endParaRPr>
          </a:p>
        </p:txBody>
      </p:sp>
      <p:pic>
        <p:nvPicPr>
          <p:cNvPr id="1590" name="Google Shape;1590;p180"/>
          <p:cNvPicPr preferRelativeResize="0"/>
          <p:nvPr/>
        </p:nvPicPr>
        <p:blipFill rotWithShape="1">
          <a:blip r:embed="rId4">
            <a:alphaModFix/>
          </a:blip>
          <a:srcRect b="0" l="0" r="0" t="0"/>
          <a:stretch/>
        </p:blipFill>
        <p:spPr>
          <a:xfrm>
            <a:off x="834473" y="415656"/>
            <a:ext cx="9165599" cy="5444180"/>
          </a:xfrm>
          <a:prstGeom prst="rect">
            <a:avLst/>
          </a:prstGeom>
          <a:noFill/>
          <a:ln>
            <a:noFill/>
          </a:ln>
        </p:spPr>
      </p:pic>
      <p:sp>
        <p:nvSpPr>
          <p:cNvPr id="1591" name="Google Shape;1591;p180"/>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pic>
        <p:nvPicPr>
          <p:cNvPr id="1596" name="Google Shape;1596;p181"/>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597" name="Google Shape;1597;p181"/>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598" name="Google Shape;1598;p181"/>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599" name="Google Shape;1599;p181"/>
          <p:cNvSpPr/>
          <p:nvPr/>
        </p:nvSpPr>
        <p:spPr>
          <a:xfrm>
            <a:off x="493397" y="5291124"/>
            <a:ext cx="10327200" cy="12909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Detect Outliers with Visualization. </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Detect and Handle Outliers with IQR.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Handle Outliers with business value</a:t>
            </a:r>
            <a:endParaRPr b="0" i="0" sz="1900" u="none" cap="none" strike="noStrike">
              <a:solidFill>
                <a:schemeClr val="dk1"/>
              </a:solidFill>
              <a:latin typeface="Arial"/>
              <a:ea typeface="Arial"/>
              <a:cs typeface="Arial"/>
              <a:sym typeface="Arial"/>
            </a:endParaRPr>
          </a:p>
        </p:txBody>
      </p:sp>
      <p:sp>
        <p:nvSpPr>
          <p:cNvPr id="1600" name="Google Shape;1600;p181"/>
          <p:cNvSpPr txBox="1"/>
          <p:nvPr>
            <p:ph idx="4294967295" type="title"/>
          </p:nvPr>
        </p:nvSpPr>
        <p:spPr>
          <a:xfrm>
            <a:off x="402664" y="275900"/>
            <a:ext cx="106245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Detect and Handle Outliers with Business value</a:t>
            </a:r>
            <a:endParaRPr b="0" i="0" sz="3200" u="none" cap="none" strike="noStrike">
              <a:latin typeface="Arial"/>
              <a:ea typeface="Arial"/>
              <a:cs typeface="Arial"/>
              <a:sym typeface="Arial"/>
            </a:endParaRPr>
          </a:p>
        </p:txBody>
      </p:sp>
      <p:sp>
        <p:nvSpPr>
          <p:cNvPr id="1601" name="Google Shape;1601;p181"/>
          <p:cNvSpPr/>
          <p:nvPr/>
        </p:nvSpPr>
        <p:spPr>
          <a:xfrm>
            <a:off x="402676" y="1082031"/>
            <a:ext cx="4388100" cy="39336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Essentially, instead of removing outliers from the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you change their values to something more representative of your data set , value related to the business of your data , that called business value.</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For example </a:t>
            </a:r>
            <a:r>
              <a:rPr b="1" i="0" lang="en-US" sz="1900" u="none" cap="none" strike="noStrike">
                <a:solidFill>
                  <a:schemeClr val="dk1"/>
                </a:solidFill>
                <a:latin typeface="Times New Roman"/>
                <a:ea typeface="Times New Roman"/>
                <a:cs typeface="Times New Roman"/>
                <a:sym typeface="Times New Roman"/>
              </a:rPr>
              <a:t>the “Alice in Wonderland” </a:t>
            </a:r>
            <a:r>
              <a:rPr b="0" i="0" lang="en-US" sz="1900" u="none" cap="none" strike="noStrike">
                <a:solidFill>
                  <a:schemeClr val="dk1"/>
                </a:solidFill>
                <a:latin typeface="Times New Roman"/>
                <a:ea typeface="Times New Roman"/>
                <a:cs typeface="Times New Roman"/>
                <a:sym typeface="Times New Roman"/>
              </a:rPr>
              <a:t>movie duration in this dataset is 557 Minutes which is an outlier , so we can replace this outlier value with its real duration 75 Minute</a:t>
            </a:r>
            <a:endParaRPr b="0" i="0" sz="1900" u="none" cap="none" strike="noStrike">
              <a:solidFill>
                <a:schemeClr val="dk1"/>
              </a:solidFill>
              <a:latin typeface="Arial"/>
              <a:ea typeface="Arial"/>
              <a:cs typeface="Arial"/>
              <a:sym typeface="Arial"/>
            </a:endParaRPr>
          </a:p>
        </p:txBody>
      </p:sp>
      <p:pic>
        <p:nvPicPr>
          <p:cNvPr id="1602" name="Google Shape;1602;p181"/>
          <p:cNvPicPr preferRelativeResize="0"/>
          <p:nvPr/>
        </p:nvPicPr>
        <p:blipFill rotWithShape="1">
          <a:blip r:embed="rId6">
            <a:alphaModFix/>
          </a:blip>
          <a:srcRect b="0" l="0" r="0" t="0"/>
          <a:stretch/>
        </p:blipFill>
        <p:spPr>
          <a:xfrm>
            <a:off x="4948825" y="1263995"/>
            <a:ext cx="7149943" cy="3996171"/>
          </a:xfrm>
          <a:prstGeom prst="rect">
            <a:avLst/>
          </a:prstGeom>
          <a:noFill/>
          <a:ln>
            <a:noFill/>
          </a:ln>
        </p:spPr>
      </p:pic>
      <p:sp>
        <p:nvSpPr>
          <p:cNvPr id="1603" name="Google Shape;1603;p181"/>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82"/>
          <p:cNvSpPr txBox="1"/>
          <p:nvPr/>
        </p:nvSpPr>
        <p:spPr>
          <a:xfrm>
            <a:off x="1068767" y="466500"/>
            <a:ext cx="9016800" cy="4910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Deal with Imbalanced classes</a:t>
            </a:r>
            <a:endParaRPr b="1" sz="1900" u="sng">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p:txBody>
      </p:sp>
      <p:sp>
        <p:nvSpPr>
          <p:cNvPr id="1609" name="Google Shape;1609;p182"/>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pic>
        <p:nvPicPr>
          <p:cNvPr id="1614" name="Google Shape;1614;p183"/>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15" name="Google Shape;1615;p183"/>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sp>
        <p:nvSpPr>
          <p:cNvPr id="1616" name="Google Shape;1616;p183"/>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Deal with Imbalanced classes</a:t>
            </a:r>
            <a:endParaRPr b="0" i="0" sz="3200" u="none" cap="none" strike="noStrike">
              <a:latin typeface="Arial"/>
              <a:ea typeface="Arial"/>
              <a:cs typeface="Arial"/>
              <a:sym typeface="Arial"/>
            </a:endParaRPr>
          </a:p>
        </p:txBody>
      </p:sp>
      <p:pic>
        <p:nvPicPr>
          <p:cNvPr id="1617" name="Google Shape;1617;p183"/>
          <p:cNvPicPr preferRelativeResize="0"/>
          <p:nvPr/>
        </p:nvPicPr>
        <p:blipFill rotWithShape="1">
          <a:blip r:embed="rId5">
            <a:alphaModFix/>
          </a:blip>
          <a:srcRect b="0" l="0" r="0" t="0"/>
          <a:stretch/>
        </p:blipFill>
        <p:spPr>
          <a:xfrm>
            <a:off x="525120" y="2636640"/>
            <a:ext cx="11140800" cy="3272640"/>
          </a:xfrm>
          <a:prstGeom prst="rect">
            <a:avLst/>
          </a:prstGeom>
          <a:noFill/>
          <a:ln>
            <a:noFill/>
          </a:ln>
        </p:spPr>
      </p:pic>
      <p:sp>
        <p:nvSpPr>
          <p:cNvPr id="1618" name="Google Shape;1618;p183"/>
          <p:cNvSpPr/>
          <p:nvPr/>
        </p:nvSpPr>
        <p:spPr>
          <a:xfrm>
            <a:off x="804000" y="1497600"/>
            <a:ext cx="108624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Imbalanced classes are a common problem in machine learning classification where there are an unbalanced ratio of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observations in each class. Class imbalance can be found in many different areas including medical diagnosis, spam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filtering, and fraud detection.</a:t>
            </a:r>
            <a:endParaRPr b="0" i="0" sz="1500" u="none" cap="none" strike="noStrike">
              <a:solidFill>
                <a:schemeClr val="dk1"/>
              </a:solidFill>
              <a:latin typeface="Arial"/>
              <a:ea typeface="Arial"/>
              <a:cs typeface="Arial"/>
              <a:sym typeface="Arial"/>
            </a:endParaRPr>
          </a:p>
        </p:txBody>
      </p:sp>
      <p:sp>
        <p:nvSpPr>
          <p:cNvPr id="1619" name="Google Shape;1619;p183"/>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620" name="Google Shape;1620;p183"/>
          <p:cNvSpPr txBox="1"/>
          <p:nvPr/>
        </p:nvSpPr>
        <p:spPr>
          <a:xfrm>
            <a:off x="1618700" y="5899425"/>
            <a:ext cx="10779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rPr>
              <a:t>class 1 </a:t>
            </a:r>
            <a:endParaRPr sz="1600">
              <a:solidFill>
                <a:schemeClr val="dk2"/>
              </a:solidFill>
            </a:endParaRPr>
          </a:p>
          <a:p>
            <a:pPr indent="0" lvl="0" marL="0" rtl="1" algn="ctr">
              <a:spcBef>
                <a:spcPts val="0"/>
              </a:spcBef>
              <a:spcAft>
                <a:spcPts val="0"/>
              </a:spcAft>
              <a:buNone/>
            </a:pPr>
            <a:r>
              <a:rPr lang="en-US" sz="1600">
                <a:solidFill>
                  <a:schemeClr val="dk2"/>
                </a:solidFill>
              </a:rPr>
              <a:t>ايجابي</a:t>
            </a:r>
            <a:endParaRPr sz="1600">
              <a:solidFill>
                <a:schemeClr val="dk2"/>
              </a:solidFill>
            </a:endParaRPr>
          </a:p>
        </p:txBody>
      </p:sp>
      <p:sp>
        <p:nvSpPr>
          <p:cNvPr id="1621" name="Google Shape;1621;p183"/>
          <p:cNvSpPr txBox="1"/>
          <p:nvPr/>
        </p:nvSpPr>
        <p:spPr>
          <a:xfrm>
            <a:off x="498050" y="5833075"/>
            <a:ext cx="1077900" cy="5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rPr>
              <a:t>class 2 </a:t>
            </a:r>
            <a:endParaRPr sz="1600">
              <a:solidFill>
                <a:schemeClr val="dk2"/>
              </a:solidFill>
            </a:endParaRPr>
          </a:p>
          <a:p>
            <a:pPr indent="0" lvl="0" marL="0" rtl="1" algn="ctr">
              <a:spcBef>
                <a:spcPts val="0"/>
              </a:spcBef>
              <a:spcAft>
                <a:spcPts val="0"/>
              </a:spcAft>
              <a:buNone/>
            </a:pPr>
            <a:r>
              <a:rPr lang="en-US" sz="1600">
                <a:solidFill>
                  <a:schemeClr val="dk2"/>
                </a:solidFill>
              </a:rPr>
              <a:t>سلبي</a:t>
            </a:r>
            <a:endParaRPr sz="1600">
              <a:solidFill>
                <a:schemeClr val="dk2"/>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pic>
        <p:nvPicPr>
          <p:cNvPr id="1626" name="Google Shape;1626;p184"/>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27" name="Google Shape;1627;p184"/>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628" name="Google Shape;1628;p184"/>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629" name="Google Shape;1629;p184"/>
          <p:cNvSpPr/>
          <p:nvPr/>
        </p:nvSpPr>
        <p:spPr>
          <a:xfrm>
            <a:off x="577920" y="5148480"/>
            <a:ext cx="10327200" cy="8760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Down-sampling or Under-sampling Majority Class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Generate Synthetic Samples with SMOTE</a:t>
            </a:r>
            <a:endParaRPr b="0" i="0" sz="1900" u="none" cap="none" strike="noStrike">
              <a:solidFill>
                <a:schemeClr val="dk1"/>
              </a:solidFill>
              <a:latin typeface="Arial"/>
              <a:ea typeface="Arial"/>
              <a:cs typeface="Arial"/>
              <a:sym typeface="Arial"/>
            </a:endParaRPr>
          </a:p>
        </p:txBody>
      </p:sp>
      <p:sp>
        <p:nvSpPr>
          <p:cNvPr id="1630" name="Google Shape;1630;p184"/>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Deal with Imbalanced classes</a:t>
            </a:r>
            <a:endParaRPr b="0" i="0" sz="3200" u="none" cap="none" strike="noStrike">
              <a:latin typeface="Arial"/>
              <a:ea typeface="Arial"/>
              <a:cs typeface="Arial"/>
              <a:sym typeface="Arial"/>
            </a:endParaRPr>
          </a:p>
        </p:txBody>
      </p:sp>
      <p:pic>
        <p:nvPicPr>
          <p:cNvPr id="1631" name="Google Shape;1631;p184"/>
          <p:cNvPicPr preferRelativeResize="0"/>
          <p:nvPr/>
        </p:nvPicPr>
        <p:blipFill rotWithShape="1">
          <a:blip r:embed="rId6">
            <a:alphaModFix/>
          </a:blip>
          <a:srcRect b="0" l="0" r="0" t="0"/>
          <a:stretch/>
        </p:blipFill>
        <p:spPr>
          <a:xfrm>
            <a:off x="-644640" y="804480"/>
            <a:ext cx="8450879" cy="4772159"/>
          </a:xfrm>
          <a:prstGeom prst="rect">
            <a:avLst/>
          </a:prstGeom>
          <a:noFill/>
          <a:ln>
            <a:noFill/>
          </a:ln>
        </p:spPr>
      </p:pic>
      <p:pic>
        <p:nvPicPr>
          <p:cNvPr id="1632" name="Google Shape;1632;p184"/>
          <p:cNvPicPr preferRelativeResize="0"/>
          <p:nvPr/>
        </p:nvPicPr>
        <p:blipFill rotWithShape="1">
          <a:blip r:embed="rId7">
            <a:alphaModFix/>
          </a:blip>
          <a:srcRect b="0" l="0" r="0" t="0"/>
          <a:stretch/>
        </p:blipFill>
        <p:spPr>
          <a:xfrm>
            <a:off x="6466080" y="1365600"/>
            <a:ext cx="5474877" cy="3651841"/>
          </a:xfrm>
          <a:prstGeom prst="rect">
            <a:avLst/>
          </a:prstGeom>
          <a:noFill/>
          <a:ln>
            <a:noFill/>
          </a:ln>
        </p:spPr>
      </p:pic>
      <p:sp>
        <p:nvSpPr>
          <p:cNvPr id="1633" name="Google Shape;1633;p184"/>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634" name="Google Shape;1634;p184"/>
          <p:cNvSpPr txBox="1"/>
          <p:nvPr/>
        </p:nvSpPr>
        <p:spPr>
          <a:xfrm>
            <a:off x="7823975" y="382000"/>
            <a:ext cx="21252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Data Leakage</a:t>
            </a:r>
            <a:endParaRPr sz="2400">
              <a:solidFill>
                <a:schemeClr val="dk2"/>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pic>
        <p:nvPicPr>
          <p:cNvPr id="1639" name="Google Shape;1639;p185"/>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40" name="Google Shape;1640;p185"/>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641" name="Google Shape;1641;p185"/>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642" name="Google Shape;1642;p185"/>
          <p:cNvSpPr/>
          <p:nvPr/>
        </p:nvSpPr>
        <p:spPr>
          <a:xfrm>
            <a:off x="577920" y="5148480"/>
            <a:ext cx="10327200" cy="8760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Down-sampling or Under-sampling Majority Class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Generate Synthetic Samples with SMOTE</a:t>
            </a:r>
            <a:endParaRPr b="0" i="0" sz="1900" u="none" cap="none" strike="noStrike">
              <a:solidFill>
                <a:schemeClr val="dk1"/>
              </a:solidFill>
              <a:latin typeface="Arial"/>
              <a:ea typeface="Arial"/>
              <a:cs typeface="Arial"/>
              <a:sym typeface="Arial"/>
            </a:endParaRPr>
          </a:p>
        </p:txBody>
      </p:sp>
      <p:sp>
        <p:nvSpPr>
          <p:cNvPr id="1643" name="Google Shape;1643;p185"/>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Deal with Imbalanced classes</a:t>
            </a:r>
            <a:endParaRPr b="0" i="0" sz="3200" u="none" cap="none" strike="noStrike">
              <a:latin typeface="Arial"/>
              <a:ea typeface="Arial"/>
              <a:cs typeface="Arial"/>
              <a:sym typeface="Arial"/>
            </a:endParaRPr>
          </a:p>
        </p:txBody>
      </p:sp>
      <p:pic>
        <p:nvPicPr>
          <p:cNvPr id="1644" name="Google Shape;1644;p185"/>
          <p:cNvPicPr preferRelativeResize="0"/>
          <p:nvPr/>
        </p:nvPicPr>
        <p:blipFill rotWithShape="1">
          <a:blip r:embed="rId6">
            <a:alphaModFix/>
          </a:blip>
          <a:srcRect b="0" l="0" r="0" t="0"/>
          <a:stretch/>
        </p:blipFill>
        <p:spPr>
          <a:xfrm>
            <a:off x="-646080" y="815040"/>
            <a:ext cx="8275678" cy="4752959"/>
          </a:xfrm>
          <a:prstGeom prst="rect">
            <a:avLst/>
          </a:prstGeom>
          <a:noFill/>
          <a:ln>
            <a:noFill/>
          </a:ln>
        </p:spPr>
      </p:pic>
      <p:pic>
        <p:nvPicPr>
          <p:cNvPr id="1645" name="Google Shape;1645;p185"/>
          <p:cNvPicPr preferRelativeResize="0"/>
          <p:nvPr/>
        </p:nvPicPr>
        <p:blipFill rotWithShape="1">
          <a:blip r:embed="rId7">
            <a:alphaModFix/>
          </a:blip>
          <a:srcRect b="0" l="0" r="0" t="0"/>
          <a:stretch/>
        </p:blipFill>
        <p:spPr>
          <a:xfrm>
            <a:off x="6404640" y="1365600"/>
            <a:ext cx="5238238" cy="3651840"/>
          </a:xfrm>
          <a:prstGeom prst="rect">
            <a:avLst/>
          </a:prstGeom>
          <a:noFill/>
          <a:ln>
            <a:noFill/>
          </a:ln>
        </p:spPr>
      </p:pic>
      <p:sp>
        <p:nvSpPr>
          <p:cNvPr id="1646" name="Google Shape;1646;p18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86"/>
          <p:cNvSpPr txBox="1"/>
          <p:nvPr/>
        </p:nvSpPr>
        <p:spPr>
          <a:xfrm>
            <a:off x="914400" y="114720"/>
            <a:ext cx="9144000" cy="6333600"/>
          </a:xfrm>
          <a:prstGeom prst="rect">
            <a:avLst/>
          </a:prstGeom>
          <a:noFill/>
          <a:ln>
            <a:noFill/>
          </a:ln>
        </p:spPr>
        <p:txBody>
          <a:bodyPr anchorCtr="0" anchor="ctr" bIns="60000" lIns="120000" spcFirstLastPara="1" rIns="120000" wrap="square" tIns="60000">
            <a:noAutofit/>
          </a:bodyPr>
          <a:lstStyle/>
          <a:p>
            <a:pPr indent="-457200" lvl="0" marL="457200" marR="0" rtl="0" algn="l">
              <a:lnSpc>
                <a:spcPct val="115000"/>
              </a:lnSpc>
              <a:spcBef>
                <a:spcPts val="0"/>
              </a:spcBef>
              <a:spcAft>
                <a:spcPts val="0"/>
              </a:spcAft>
              <a:buClr>
                <a:schemeClr val="dk1"/>
              </a:buClr>
              <a:buSzPts val="1400"/>
              <a:buFont typeface="Arial"/>
              <a:buChar char="⬡"/>
            </a:pPr>
            <a:r>
              <a:rPr b="0" i="0" lang="en-US" sz="3200" u="none" cap="none" strike="noStrike">
                <a:solidFill>
                  <a:schemeClr val="dk1"/>
                </a:solidFill>
                <a:latin typeface="Times New Roman"/>
                <a:ea typeface="Times New Roman"/>
                <a:cs typeface="Times New Roman"/>
                <a:sym typeface="Times New Roman"/>
              </a:rPr>
              <a:t>Oversampling methods duplicate or create new synthetic examples in the minority class, whereas under sampling methods delete or merge examples in the majority class. </a:t>
            </a:r>
            <a:endParaRPr b="0" i="0" sz="1900" u="none" cap="none" strike="noStrike">
              <a:solidFill>
                <a:schemeClr val="dk1"/>
              </a:solidFill>
              <a:latin typeface="Arial"/>
              <a:ea typeface="Arial"/>
              <a:cs typeface="Arial"/>
              <a:sym typeface="Arial"/>
            </a:endParaRPr>
          </a:p>
          <a:p>
            <a:pPr indent="-457200" lvl="0" marL="457200" marR="0" rtl="0" algn="l">
              <a:lnSpc>
                <a:spcPct val="115000"/>
              </a:lnSpc>
              <a:spcBef>
                <a:spcPts val="1200"/>
              </a:spcBef>
              <a:spcAft>
                <a:spcPts val="0"/>
              </a:spcAft>
              <a:buClr>
                <a:schemeClr val="dk1"/>
              </a:buClr>
              <a:buSzPts val="1400"/>
              <a:buFont typeface="Arial"/>
              <a:buChar char="⬡"/>
            </a:pPr>
            <a:r>
              <a:rPr b="0" i="0" lang="en-US" sz="3200" u="none" cap="none" strike="noStrike">
                <a:solidFill>
                  <a:schemeClr val="dk1"/>
                </a:solidFill>
                <a:latin typeface="Times New Roman"/>
                <a:ea typeface="Times New Roman"/>
                <a:cs typeface="Times New Roman"/>
                <a:sym typeface="Times New Roman"/>
              </a:rPr>
              <a:t>Both types of resampling can be effective when used in isolation, although can be more effective when both types of methods are used together.</a:t>
            </a:r>
            <a:endParaRPr b="0" i="0" sz="1900" u="none" cap="none" strike="noStrike">
              <a:solidFill>
                <a:schemeClr val="dk1"/>
              </a:solidFill>
              <a:latin typeface="Arial"/>
              <a:ea typeface="Arial"/>
              <a:cs typeface="Arial"/>
              <a:sym typeface="Arial"/>
            </a:endParaRPr>
          </a:p>
        </p:txBody>
      </p:sp>
      <p:sp>
        <p:nvSpPr>
          <p:cNvPr id="1652" name="Google Shape;1652;p186"/>
          <p:cNvSpPr txBox="1"/>
          <p:nvPr/>
        </p:nvSpPr>
        <p:spPr>
          <a:xfrm>
            <a:off x="392063" y="277867"/>
            <a:ext cx="105840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solidFill>
                  <a:schemeClr val="dk1"/>
                </a:solidFill>
                <a:latin typeface="Lexend Deca"/>
                <a:ea typeface="Lexend Deca"/>
                <a:cs typeface="Lexend Deca"/>
                <a:sym typeface="Lexend Deca"/>
              </a:rPr>
              <a:t>Deal with Imbalanced classes ( Combination )</a:t>
            </a:r>
            <a:endParaRPr b="0" i="0" sz="3200" u="none" cap="none" strike="noStrike">
              <a:solidFill>
                <a:schemeClr val="dk1"/>
              </a:solidFill>
              <a:latin typeface="Arial"/>
              <a:ea typeface="Arial"/>
              <a:cs typeface="Arial"/>
              <a:sym typeface="Arial"/>
            </a:endParaRPr>
          </a:p>
        </p:txBody>
      </p:sp>
      <p:sp>
        <p:nvSpPr>
          <p:cNvPr id="1653" name="Google Shape;1653;p186"/>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pic>
        <p:nvPicPr>
          <p:cNvPr id="1658" name="Google Shape;1658;p187"/>
          <p:cNvPicPr preferRelativeResize="0"/>
          <p:nvPr/>
        </p:nvPicPr>
        <p:blipFill rotWithShape="1">
          <a:blip r:embed="rId3">
            <a:alphaModFix/>
          </a:blip>
          <a:srcRect b="0" l="0" r="0" t="0"/>
          <a:stretch/>
        </p:blipFill>
        <p:spPr>
          <a:xfrm>
            <a:off x="1155589" y="2286907"/>
            <a:ext cx="9530964" cy="3376896"/>
          </a:xfrm>
          <a:prstGeom prst="rect">
            <a:avLst/>
          </a:prstGeom>
          <a:noFill/>
          <a:ln>
            <a:noFill/>
          </a:ln>
        </p:spPr>
      </p:pic>
      <p:sp>
        <p:nvSpPr>
          <p:cNvPr id="1659" name="Google Shape;1659;p187"/>
          <p:cNvSpPr txBox="1"/>
          <p:nvPr/>
        </p:nvSpPr>
        <p:spPr>
          <a:xfrm>
            <a:off x="392077" y="277857"/>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solidFill>
                  <a:schemeClr val="dk1"/>
                </a:solidFill>
                <a:latin typeface="Lexend Deca"/>
                <a:ea typeface="Lexend Deca"/>
                <a:cs typeface="Lexend Deca"/>
                <a:sym typeface="Lexend Deca"/>
              </a:rPr>
              <a:t>Deal with Imbalanced classes</a:t>
            </a:r>
            <a:endParaRPr b="0" i="0" sz="3200" u="none" cap="none" strike="noStrike">
              <a:solidFill>
                <a:schemeClr val="dk1"/>
              </a:solidFill>
              <a:latin typeface="Arial"/>
              <a:ea typeface="Arial"/>
              <a:cs typeface="Arial"/>
              <a:sym typeface="Arial"/>
            </a:endParaRPr>
          </a:p>
        </p:txBody>
      </p:sp>
      <p:sp>
        <p:nvSpPr>
          <p:cNvPr id="1660" name="Google Shape;1660;p18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88"/>
          <p:cNvSpPr txBox="1"/>
          <p:nvPr/>
        </p:nvSpPr>
        <p:spPr>
          <a:xfrm>
            <a:off x="1068767" y="466500"/>
            <a:ext cx="9016800" cy="57363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Feature Scaling</a:t>
            </a:r>
            <a:endParaRPr b="1" sz="2800" u="sng">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666" name="Google Shape;1666;p188"/>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sp>
        <p:nvSpPr>
          <p:cNvPr id="307" name="Google Shape;307;p54"/>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08" name="Google Shape;308;p54"/>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09" name="Google Shape;309;p54"/>
          <p:cNvSpPr txBox="1"/>
          <p:nvPr>
            <p:ph idx="4294967295" type="title"/>
          </p:nvPr>
        </p:nvSpPr>
        <p:spPr>
          <a:xfrm>
            <a:off x="0" y="1318900"/>
            <a:ext cx="11961900" cy="1833900"/>
          </a:xfrm>
          <a:prstGeom prst="rect">
            <a:avLst/>
          </a:prstGeom>
        </p:spPr>
        <p:txBody>
          <a:bodyPr anchorCtr="0" anchor="ctr" bIns="45700" lIns="91425" spcFirstLastPara="1" rIns="91425" wrap="square" tIns="45700">
            <a:noAutofit/>
          </a:bodyPr>
          <a:lstStyle/>
          <a:p>
            <a:pPr indent="-457200" lvl="0" marL="609600" rtl="0" algn="l">
              <a:lnSpc>
                <a:spcPct val="150000"/>
              </a:lnSpc>
              <a:spcBef>
                <a:spcPts val="0"/>
              </a:spcBef>
              <a:spcAft>
                <a:spcPts val="0"/>
              </a:spcAft>
              <a:buClr>
                <a:srgbClr val="0000FF"/>
              </a:buClr>
              <a:buSzPts val="2400"/>
              <a:buFont typeface="Times"/>
              <a:buAutoNum type="arabicPeriod"/>
            </a:pPr>
            <a:r>
              <a:rPr lang="en-US" sz="2400">
                <a:solidFill>
                  <a:srgbClr val="0000FF"/>
                </a:solidFill>
                <a:latin typeface="Times"/>
                <a:ea typeface="Times"/>
                <a:cs typeface="Times"/>
                <a:sym typeface="Times"/>
              </a:rPr>
              <a:t>Data Collection: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Load and import the dataset into a DataFrame for analysis.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Python libraries such as Pandas, NumPy</a:t>
            </a:r>
            <a:endParaRPr b="0" sz="3700">
              <a:solidFill>
                <a:srgbClr val="20124D"/>
              </a:solidFill>
              <a:latin typeface="Times"/>
              <a:ea typeface="Times"/>
              <a:cs typeface="Times"/>
              <a:sym typeface="Times"/>
            </a:endParaRPr>
          </a:p>
        </p:txBody>
      </p:sp>
      <p:sp>
        <p:nvSpPr>
          <p:cNvPr id="310" name="Google Shape;310;p54"/>
          <p:cNvSpPr txBox="1"/>
          <p:nvPr>
            <p:ph idx="4294967295" type="title"/>
          </p:nvPr>
        </p:nvSpPr>
        <p:spPr>
          <a:xfrm>
            <a:off x="115000" y="3469233"/>
            <a:ext cx="11961900" cy="25668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2.	Data Inspection: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 Get an overview of the data, check for missing values, data types, and basic statistics.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DataFrame methods like info(), head(), tail(), and describe()</a:t>
            </a:r>
            <a:endParaRPr b="0" sz="3700">
              <a:solidFill>
                <a:srgbClr val="20124D"/>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89"/>
          <p:cNvSpPr txBox="1"/>
          <p:nvPr>
            <p:ph idx="4294967295" type="title"/>
          </p:nvPr>
        </p:nvSpPr>
        <p:spPr>
          <a:xfrm>
            <a:off x="156625" y="0"/>
            <a:ext cx="7176900" cy="660300"/>
          </a:xfrm>
          <a:prstGeom prst="rect">
            <a:avLst/>
          </a:prstGeom>
          <a:noFill/>
          <a:ln>
            <a:noFill/>
          </a:ln>
        </p:spPr>
        <p:txBody>
          <a:bodyPr anchorCtr="0" anchor="t"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Feature Scaling</a:t>
            </a:r>
            <a:endParaRPr b="0" i="0" sz="3200" u="none" cap="none" strike="noStrike">
              <a:latin typeface="Arial"/>
              <a:ea typeface="Arial"/>
              <a:cs typeface="Arial"/>
              <a:sym typeface="Arial"/>
            </a:endParaRPr>
          </a:p>
        </p:txBody>
      </p:sp>
      <p:sp>
        <p:nvSpPr>
          <p:cNvPr id="1672" name="Google Shape;1672;p189"/>
          <p:cNvSpPr/>
          <p:nvPr/>
        </p:nvSpPr>
        <p:spPr>
          <a:xfrm>
            <a:off x="156630" y="668258"/>
            <a:ext cx="11196000" cy="5521500"/>
          </a:xfrm>
          <a:prstGeom prst="rect">
            <a:avLst/>
          </a:prstGeom>
          <a:noFill/>
          <a:ln>
            <a:noFill/>
          </a:ln>
        </p:spPr>
        <p:txBody>
          <a:bodyPr anchorCtr="0" anchor="t" bIns="60925" lIns="121900" spcFirstLastPara="1" rIns="121900" wrap="square" tIns="60925">
            <a:noAutofit/>
          </a:bodyPr>
          <a:lstStyle/>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It is common to scale data prior to fitting a machine learning model.</a:t>
            </a:r>
            <a:endParaRPr b="0" i="0" sz="1900" u="none" cap="none" strike="noStrike">
              <a:solidFill>
                <a:schemeClr val="dk1"/>
              </a:solidFill>
              <a:latin typeface="Arial"/>
              <a:ea typeface="Arial"/>
              <a:cs typeface="Arial"/>
              <a:sym typeface="Arial"/>
            </a:endParaRPr>
          </a:p>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This is because data often consists of many different input variables or features (columns) and each may have a different range of values or units of measure, such as feet, miles, kilograms, dollars, etc.</a:t>
            </a:r>
            <a:endParaRPr b="0" i="0" sz="1900" u="none" cap="none" strike="noStrike">
              <a:solidFill>
                <a:schemeClr val="dk1"/>
              </a:solidFill>
              <a:latin typeface="Arial"/>
              <a:ea typeface="Arial"/>
              <a:cs typeface="Arial"/>
              <a:sym typeface="Arial"/>
            </a:endParaRPr>
          </a:p>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If there are input variables that have very large values relative to the other input variables, these large values can dominate or skew some machine learning algorithms. </a:t>
            </a:r>
            <a:endParaRPr b="0" i="0" sz="1900" u="none" cap="none" strike="noStrike">
              <a:solidFill>
                <a:schemeClr val="dk1"/>
              </a:solidFill>
              <a:latin typeface="Arial"/>
              <a:ea typeface="Arial"/>
              <a:cs typeface="Arial"/>
              <a:sym typeface="Arial"/>
            </a:endParaRPr>
          </a:p>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The result is that the algorithms pay most of their attention to the large values and ignore the variables with smaller values.</a:t>
            </a:r>
            <a:endParaRPr b="0" i="0" sz="1900" u="none" cap="none" strike="noStrike">
              <a:solidFill>
                <a:schemeClr val="dk1"/>
              </a:solidFill>
              <a:latin typeface="Arial"/>
              <a:ea typeface="Arial"/>
              <a:cs typeface="Arial"/>
              <a:sym typeface="Arial"/>
            </a:endParaRPr>
          </a:p>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This includes algorithms that use a weighted sum of inputs :</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like linear regression </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logistic regression</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artificial neural networks</a:t>
            </a:r>
            <a:endParaRPr b="0" i="0" sz="19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FFFFFF"/>
              </a:buClr>
              <a:buSzPts val="1900"/>
              <a:buFont typeface="Arial"/>
              <a:buNone/>
            </a:pPr>
            <a:r>
              <a:rPr b="0" i="0" lang="en-US" sz="1900" u="none" cap="none" strike="noStrike">
                <a:solidFill>
                  <a:schemeClr val="dk1"/>
                </a:solidFill>
                <a:latin typeface="Arial"/>
                <a:ea typeface="Arial"/>
                <a:cs typeface="Arial"/>
                <a:sym typeface="Arial"/>
              </a:rPr>
              <a:t>as well as algorithms that use distance measures between examples such as :</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k-nearest neighbors </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support vector machines. </a:t>
            </a:r>
            <a:endParaRPr b="0" i="0" sz="1900" u="none" cap="none" strike="noStrike">
              <a:solidFill>
                <a:schemeClr val="dk1"/>
              </a:solidFill>
              <a:latin typeface="Arial"/>
              <a:ea typeface="Arial"/>
              <a:cs typeface="Arial"/>
              <a:sym typeface="Arial"/>
            </a:endParaRPr>
          </a:p>
        </p:txBody>
      </p:sp>
      <p:sp>
        <p:nvSpPr>
          <p:cNvPr id="1673" name="Google Shape;1673;p189"/>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674" name="Google Shape;1674;p189"/>
          <p:cNvSpPr txBox="1"/>
          <p:nvPr/>
        </p:nvSpPr>
        <p:spPr>
          <a:xfrm>
            <a:off x="7451125" y="4057400"/>
            <a:ext cx="3901500" cy="13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age &gt;&gt; 18 to 70</a:t>
            </a:r>
            <a:endParaRPr sz="2400">
              <a:solidFill>
                <a:schemeClr val="dk2"/>
              </a:solidFill>
            </a:endParaRPr>
          </a:p>
          <a:p>
            <a:pPr indent="0" lvl="0" marL="0" rtl="0" algn="l">
              <a:spcBef>
                <a:spcPts val="0"/>
              </a:spcBef>
              <a:spcAft>
                <a:spcPts val="0"/>
              </a:spcAft>
              <a:buNone/>
            </a:pPr>
            <a:r>
              <a:rPr lang="en-US" sz="2400">
                <a:solidFill>
                  <a:schemeClr val="dk2"/>
                </a:solidFill>
              </a:rPr>
              <a:t>salary &gt;&gt; 10000 to 500000</a:t>
            </a:r>
            <a:endParaRPr sz="2400">
              <a:solidFill>
                <a:schemeClr val="dk2"/>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id="1679" name="Google Shape;1679;p190"/>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80" name="Google Shape;1680;p190"/>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681" name="Google Shape;1681;p190"/>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682" name="Google Shape;1682;p190"/>
          <p:cNvSpPr/>
          <p:nvPr/>
        </p:nvSpPr>
        <p:spPr>
          <a:xfrm>
            <a:off x="747840" y="5492160"/>
            <a:ext cx="10327200" cy="8760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Normalization with Sklearn </a:t>
            </a:r>
            <a:r>
              <a:rPr b="1" i="0" lang="en-US" sz="1900" u="sng" cap="none" strike="noStrike">
                <a:solidFill>
                  <a:schemeClr val="dk1"/>
                </a:solidFill>
                <a:latin typeface="Consolas"/>
                <a:ea typeface="Consolas"/>
                <a:cs typeface="Consolas"/>
                <a:sym typeface="Consolas"/>
              </a:rPr>
              <a:t>MinMaxScaler.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Standardizing data with </a:t>
            </a:r>
            <a:r>
              <a:rPr b="0" i="0" lang="en-US" sz="1900" u="none" cap="none" strike="noStrike">
                <a:solidFill>
                  <a:schemeClr val="dk1"/>
                </a:solidFill>
                <a:latin typeface="Consolas"/>
                <a:ea typeface="Consolas"/>
                <a:cs typeface="Consolas"/>
                <a:sym typeface="Consolas"/>
              </a:rPr>
              <a:t>StandardScaler</a:t>
            </a:r>
            <a:r>
              <a:rPr b="0" i="0" lang="en-US" sz="1900" u="none" cap="none" strike="noStrike">
                <a:solidFill>
                  <a:schemeClr val="dk1"/>
                </a:solidFill>
                <a:latin typeface="Times New Roman"/>
                <a:ea typeface="Times New Roman"/>
                <a:cs typeface="Times New Roman"/>
                <a:sym typeface="Times New Roman"/>
              </a:rPr>
              <a:t>.</a:t>
            </a:r>
            <a:endParaRPr b="0" i="0" sz="1900" u="none" cap="none" strike="noStrike">
              <a:solidFill>
                <a:schemeClr val="dk1"/>
              </a:solidFill>
              <a:latin typeface="Arial"/>
              <a:ea typeface="Arial"/>
              <a:cs typeface="Arial"/>
              <a:sym typeface="Arial"/>
            </a:endParaRPr>
          </a:p>
        </p:txBody>
      </p:sp>
      <p:sp>
        <p:nvSpPr>
          <p:cNvPr id="1683" name="Google Shape;1683;p190"/>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Feature Scaling</a:t>
            </a:r>
            <a:endParaRPr b="0" i="0" sz="3200" u="none" cap="none" strike="noStrike">
              <a:latin typeface="Arial"/>
              <a:ea typeface="Arial"/>
              <a:cs typeface="Arial"/>
              <a:sym typeface="Arial"/>
            </a:endParaRPr>
          </a:p>
        </p:txBody>
      </p:sp>
      <p:pic>
        <p:nvPicPr>
          <p:cNvPr id="1684" name="Google Shape;1684;p190"/>
          <p:cNvPicPr preferRelativeResize="0"/>
          <p:nvPr/>
        </p:nvPicPr>
        <p:blipFill rotWithShape="1">
          <a:blip r:embed="rId6">
            <a:alphaModFix/>
          </a:blip>
          <a:srcRect b="0" l="0" r="0" t="0"/>
          <a:stretch/>
        </p:blipFill>
        <p:spPr>
          <a:xfrm>
            <a:off x="-547200" y="699360"/>
            <a:ext cx="8176799" cy="4984801"/>
          </a:xfrm>
          <a:prstGeom prst="rect">
            <a:avLst/>
          </a:prstGeom>
          <a:noFill/>
          <a:ln>
            <a:noFill/>
          </a:ln>
        </p:spPr>
      </p:pic>
      <p:pic>
        <p:nvPicPr>
          <p:cNvPr id="1685" name="Google Shape;1685;p190"/>
          <p:cNvPicPr preferRelativeResize="0"/>
          <p:nvPr/>
        </p:nvPicPr>
        <p:blipFill rotWithShape="1">
          <a:blip r:embed="rId7">
            <a:alphaModFix/>
          </a:blip>
          <a:srcRect b="0" l="0" r="0" t="0"/>
          <a:stretch/>
        </p:blipFill>
        <p:spPr>
          <a:xfrm>
            <a:off x="6286560" y="1365600"/>
            <a:ext cx="5474877" cy="3651841"/>
          </a:xfrm>
          <a:prstGeom prst="rect">
            <a:avLst/>
          </a:prstGeom>
          <a:noFill/>
          <a:ln>
            <a:noFill/>
          </a:ln>
        </p:spPr>
      </p:pic>
      <p:sp>
        <p:nvSpPr>
          <p:cNvPr id="1686" name="Google Shape;1686;p190"/>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pic>
        <p:nvPicPr>
          <p:cNvPr id="1691" name="Google Shape;1691;p191"/>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92" name="Google Shape;1692;p191"/>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693" name="Google Shape;1693;p191"/>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694" name="Google Shape;1694;p191"/>
          <p:cNvSpPr/>
          <p:nvPr/>
        </p:nvSpPr>
        <p:spPr>
          <a:xfrm>
            <a:off x="747840" y="5255040"/>
            <a:ext cx="10327200" cy="8760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Normalization with Sklearn </a:t>
            </a:r>
            <a:r>
              <a:rPr b="0" i="0" lang="en-US" sz="1900" u="none" cap="none" strike="noStrike">
                <a:solidFill>
                  <a:schemeClr val="dk1"/>
                </a:solidFill>
                <a:latin typeface="Consolas"/>
                <a:ea typeface="Consolas"/>
                <a:cs typeface="Consolas"/>
                <a:sym typeface="Consolas"/>
              </a:rPr>
              <a:t>MinMaxScaler.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Standardizing data with </a:t>
            </a:r>
            <a:r>
              <a:rPr b="1" i="0" lang="en-US" sz="1900" u="sng" cap="none" strike="noStrike">
                <a:solidFill>
                  <a:schemeClr val="dk1"/>
                </a:solidFill>
                <a:latin typeface="Consolas"/>
                <a:ea typeface="Consolas"/>
                <a:cs typeface="Consolas"/>
                <a:sym typeface="Consolas"/>
              </a:rPr>
              <a:t>StandardScaler</a:t>
            </a:r>
            <a:r>
              <a:rPr b="1" i="0" lang="en-US" sz="1900" u="sng" cap="none" strike="noStrike">
                <a:solidFill>
                  <a:schemeClr val="dk1"/>
                </a:solidFill>
                <a:latin typeface="Times New Roman"/>
                <a:ea typeface="Times New Roman"/>
                <a:cs typeface="Times New Roman"/>
                <a:sym typeface="Times New Roman"/>
              </a:rPr>
              <a:t>.</a:t>
            </a:r>
            <a:endParaRPr b="0" i="0" sz="1900" u="none" cap="none" strike="noStrike">
              <a:solidFill>
                <a:schemeClr val="dk1"/>
              </a:solidFill>
              <a:latin typeface="Arial"/>
              <a:ea typeface="Arial"/>
              <a:cs typeface="Arial"/>
              <a:sym typeface="Arial"/>
            </a:endParaRPr>
          </a:p>
        </p:txBody>
      </p:sp>
      <p:sp>
        <p:nvSpPr>
          <p:cNvPr id="1695" name="Google Shape;1695;p191"/>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Feature Scaling</a:t>
            </a:r>
            <a:endParaRPr b="0" i="0" sz="3200" u="none" cap="none" strike="noStrike">
              <a:latin typeface="Arial"/>
              <a:ea typeface="Arial"/>
              <a:cs typeface="Arial"/>
              <a:sym typeface="Arial"/>
            </a:endParaRPr>
          </a:p>
        </p:txBody>
      </p:sp>
      <p:pic>
        <p:nvPicPr>
          <p:cNvPr id="1696" name="Google Shape;1696;p191"/>
          <p:cNvPicPr preferRelativeResize="0"/>
          <p:nvPr/>
        </p:nvPicPr>
        <p:blipFill rotWithShape="1">
          <a:blip r:embed="rId6">
            <a:alphaModFix/>
          </a:blip>
          <a:srcRect b="0" l="0" r="0" t="0"/>
          <a:stretch/>
        </p:blipFill>
        <p:spPr>
          <a:xfrm>
            <a:off x="-547200" y="699360"/>
            <a:ext cx="8176799" cy="4984801"/>
          </a:xfrm>
          <a:prstGeom prst="rect">
            <a:avLst/>
          </a:prstGeom>
          <a:noFill/>
          <a:ln>
            <a:noFill/>
          </a:ln>
        </p:spPr>
      </p:pic>
      <p:pic>
        <p:nvPicPr>
          <p:cNvPr id="1697" name="Google Shape;1697;p191"/>
          <p:cNvPicPr preferRelativeResize="0"/>
          <p:nvPr/>
        </p:nvPicPr>
        <p:blipFill rotWithShape="1">
          <a:blip r:embed="rId7">
            <a:alphaModFix/>
          </a:blip>
          <a:srcRect b="0" l="0" r="0" t="0"/>
          <a:stretch/>
        </p:blipFill>
        <p:spPr>
          <a:xfrm>
            <a:off x="6286560" y="1365600"/>
            <a:ext cx="5474877" cy="3651841"/>
          </a:xfrm>
          <a:prstGeom prst="rect">
            <a:avLst/>
          </a:prstGeom>
          <a:noFill/>
          <a:ln>
            <a:noFill/>
          </a:ln>
        </p:spPr>
      </p:pic>
      <p:sp>
        <p:nvSpPr>
          <p:cNvPr id="1698" name="Google Shape;1698;p191"/>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92"/>
          <p:cNvSpPr txBox="1"/>
          <p:nvPr>
            <p:ph idx="4294967295" type="title"/>
          </p:nvPr>
        </p:nvSpPr>
        <p:spPr>
          <a:xfrm>
            <a:off x="312000" y="266880"/>
            <a:ext cx="11109300" cy="605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Normalization with Sklearn MinMaxScaler.</a:t>
            </a:r>
            <a:endParaRPr b="0" i="0" sz="3200" u="none" cap="none" strike="noStrike">
              <a:latin typeface="Arial"/>
              <a:ea typeface="Arial"/>
              <a:cs typeface="Arial"/>
              <a:sym typeface="Arial"/>
            </a:endParaRPr>
          </a:p>
        </p:txBody>
      </p:sp>
      <p:sp>
        <p:nvSpPr>
          <p:cNvPr id="1704" name="Google Shape;1704;p192"/>
          <p:cNvSpPr txBox="1"/>
          <p:nvPr>
            <p:ph idx="4294967295" type="subTitle"/>
          </p:nvPr>
        </p:nvSpPr>
        <p:spPr>
          <a:xfrm>
            <a:off x="770880" y="1289280"/>
            <a:ext cx="10505100" cy="10224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it is the simplest method and consists of rescaling the range of features to scale the range in [0, 1]</a:t>
            </a:r>
            <a:endParaRPr b="0" i="0" sz="2400" u="none" cap="none" strike="noStrike">
              <a:solidFill>
                <a:schemeClr val="dk1"/>
              </a:solidFill>
              <a:latin typeface="Arial"/>
              <a:ea typeface="Arial"/>
              <a:cs typeface="Arial"/>
              <a:sym typeface="Arial"/>
            </a:endParaRPr>
          </a:p>
        </p:txBody>
      </p:sp>
      <p:sp>
        <p:nvSpPr>
          <p:cNvPr id="1705" name="Google Shape;1705;p192"/>
          <p:cNvSpPr/>
          <p:nvPr/>
        </p:nvSpPr>
        <p:spPr>
          <a:xfrm>
            <a:off x="312000" y="2539200"/>
            <a:ext cx="11109300" cy="6057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Clr>
                <a:srgbClr val="FFFFFF"/>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Standardizing data with StandardScaler.</a:t>
            </a:r>
            <a:endParaRPr b="0" i="0" sz="3200" u="none" cap="none" strike="noStrike">
              <a:solidFill>
                <a:schemeClr val="dk1"/>
              </a:solidFill>
              <a:latin typeface="Arial"/>
              <a:ea typeface="Arial"/>
              <a:cs typeface="Arial"/>
              <a:sym typeface="Arial"/>
            </a:endParaRPr>
          </a:p>
        </p:txBody>
      </p:sp>
      <p:sp>
        <p:nvSpPr>
          <p:cNvPr id="1706" name="Google Shape;1706;p192"/>
          <p:cNvSpPr/>
          <p:nvPr/>
        </p:nvSpPr>
        <p:spPr>
          <a:xfrm>
            <a:off x="613440" y="3372000"/>
            <a:ext cx="10505100" cy="10224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Feature standardization makes the values of each feature in the data have zero mean and unit variance. </a:t>
            </a:r>
            <a:endParaRPr b="0" i="0" sz="2400" u="none" cap="none" strike="noStrike">
              <a:solidFill>
                <a:schemeClr val="dk1"/>
              </a:solidFill>
              <a:latin typeface="Arial"/>
              <a:ea typeface="Arial"/>
              <a:cs typeface="Arial"/>
              <a:sym typeface="Arial"/>
            </a:endParaRPr>
          </a:p>
        </p:txBody>
      </p:sp>
      <p:sp>
        <p:nvSpPr>
          <p:cNvPr id="1707" name="Google Shape;1707;p192"/>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pic>
        <p:nvPicPr>
          <p:cNvPr id="1712" name="Google Shape;1712;p193"/>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13" name="Google Shape;1713;p193"/>
          <p:cNvSpPr txBox="1"/>
          <p:nvPr>
            <p:ph idx="4294967295" type="title"/>
          </p:nvPr>
        </p:nvSpPr>
        <p:spPr>
          <a:xfrm>
            <a:off x="413280" y="9360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Feature Scaling ( Robust Scalar )</a:t>
            </a:r>
            <a:endParaRPr b="0" i="0" sz="3200" u="none" cap="none" strike="noStrike">
              <a:latin typeface="Arial"/>
              <a:ea typeface="Arial"/>
              <a:cs typeface="Arial"/>
              <a:sym typeface="Arial"/>
            </a:endParaRPr>
          </a:p>
        </p:txBody>
      </p:sp>
      <p:sp>
        <p:nvSpPr>
          <p:cNvPr id="1714" name="Google Shape;1714;p193"/>
          <p:cNvSpPr/>
          <p:nvPr/>
        </p:nvSpPr>
        <p:spPr>
          <a:xfrm>
            <a:off x="212629" y="851533"/>
            <a:ext cx="11979300" cy="5237100"/>
          </a:xfrm>
          <a:prstGeom prst="rect">
            <a:avLst/>
          </a:prstGeom>
          <a:noFill/>
          <a:ln>
            <a:noFill/>
          </a:ln>
        </p:spPr>
        <p:txBody>
          <a:bodyPr anchorCtr="0" anchor="t" bIns="60925" lIns="121900" spcFirstLastPara="1" rIns="121900" wrap="square" tIns="60925">
            <a:noAutofit/>
          </a:bodyPr>
          <a:lstStyle/>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Sometimes an input variable may have outlier values. These are values on the edge of the distribution that may have a low probability of occurrence yet are overrepresented for some reason.</a:t>
            </a:r>
            <a:endParaRPr b="0" i="0" sz="1900" u="none" cap="none" strike="noStrike">
              <a:solidFill>
                <a:schemeClr val="dk1"/>
              </a:solidFill>
              <a:latin typeface="Arial"/>
              <a:ea typeface="Arial"/>
              <a:cs typeface="Arial"/>
              <a:sym typeface="Arial"/>
            </a:endParaRPr>
          </a:p>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 </a:t>
            </a:r>
            <a:r>
              <a:rPr b="1" i="0" lang="en-US" sz="1900" u="none" cap="none" strike="noStrike">
                <a:solidFill>
                  <a:schemeClr val="dk1"/>
                </a:solidFill>
              </a:rPr>
              <a:t>Outliers can skew a probability distribution and make data scaling using standardization difficult as the calculated mean and standard deviation will be skewed by the presence of the outliers.</a:t>
            </a:r>
            <a:endParaRPr b="1" i="0" sz="1900" u="none" cap="none" strike="noStrike">
              <a:solidFill>
                <a:schemeClr val="dk1"/>
              </a:solidFill>
            </a:endParaRPr>
          </a:p>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 One approach to standardizing input variables in the presence of outliers is to </a:t>
            </a:r>
            <a:r>
              <a:rPr b="0" i="0" lang="en-US" sz="1900" u="sng" cap="none" strike="noStrike">
                <a:solidFill>
                  <a:schemeClr val="dk1"/>
                </a:solidFill>
                <a:latin typeface="Arial"/>
                <a:ea typeface="Arial"/>
                <a:cs typeface="Arial"/>
                <a:sym typeface="Arial"/>
              </a:rPr>
              <a:t>ignore the outliers</a:t>
            </a:r>
            <a:r>
              <a:rPr b="0" i="0" lang="en-US" sz="1900" u="none" cap="none" strike="noStrike">
                <a:solidFill>
                  <a:schemeClr val="dk1"/>
                </a:solidFill>
                <a:latin typeface="Arial"/>
                <a:ea typeface="Arial"/>
                <a:cs typeface="Arial"/>
                <a:sym typeface="Arial"/>
              </a:rPr>
              <a:t> from the calculation of the mean and standard deviation, then use the calculated values to scale the variable. This is called robust standardization or </a:t>
            </a:r>
            <a:r>
              <a:rPr b="1" i="0" lang="en-US" sz="1900" u="sng" cap="none" strike="noStrike">
                <a:solidFill>
                  <a:schemeClr val="dk1"/>
                </a:solidFill>
                <a:latin typeface="Arial"/>
                <a:ea typeface="Arial"/>
                <a:cs typeface="Arial"/>
                <a:sym typeface="Arial"/>
              </a:rPr>
              <a:t>robust data scaling. </a:t>
            </a:r>
            <a:endParaRPr b="0" i="0" sz="1900" u="sng" cap="none" strike="noStrike">
              <a:solidFill>
                <a:schemeClr val="dk1"/>
              </a:solidFill>
              <a:latin typeface="Arial"/>
              <a:ea typeface="Arial"/>
              <a:cs typeface="Arial"/>
              <a:sym typeface="Arial"/>
            </a:endParaRPr>
          </a:p>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This can be achieved by calculating the median (50th percentile) and the 25th and 75th percentiles. </a:t>
            </a:r>
            <a:endParaRPr b="0" i="0" sz="1900" u="none" cap="none" strike="noStrike">
              <a:solidFill>
                <a:schemeClr val="dk1"/>
              </a:solidFill>
              <a:latin typeface="Arial"/>
              <a:ea typeface="Arial"/>
              <a:cs typeface="Arial"/>
              <a:sym typeface="Arial"/>
            </a:endParaRPr>
          </a:p>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The values of each variable then have their median subtracted and are divided by the interquartile range (IQR) which is the difference between the 75th and 25th percentiles</a:t>
            </a:r>
            <a:endParaRPr b="0" i="0" sz="1900" u="none" cap="none" strike="noStrike">
              <a:solidFill>
                <a:schemeClr val="dk1"/>
              </a:solidFill>
              <a:latin typeface="Arial"/>
              <a:ea typeface="Arial"/>
              <a:cs typeface="Arial"/>
              <a:sym typeface="Arial"/>
            </a:endParaRPr>
          </a:p>
        </p:txBody>
      </p:sp>
      <p:pic>
        <p:nvPicPr>
          <p:cNvPr id="1715" name="Google Shape;1715;p193"/>
          <p:cNvPicPr preferRelativeResize="0"/>
          <p:nvPr/>
        </p:nvPicPr>
        <p:blipFill rotWithShape="1">
          <a:blip r:embed="rId4">
            <a:alphaModFix/>
          </a:blip>
          <a:srcRect b="0" l="0" r="0" t="0"/>
          <a:stretch/>
        </p:blipFill>
        <p:spPr>
          <a:xfrm>
            <a:off x="8915993" y="5741040"/>
            <a:ext cx="3276000" cy="1116960"/>
          </a:xfrm>
          <a:prstGeom prst="rect">
            <a:avLst/>
          </a:prstGeom>
          <a:noFill/>
          <a:ln>
            <a:noFill/>
          </a:ln>
        </p:spPr>
      </p:pic>
      <p:sp>
        <p:nvSpPr>
          <p:cNvPr id="1716" name="Google Shape;1716;p193"/>
          <p:cNvSpPr txBox="1"/>
          <p:nvPr/>
        </p:nvSpPr>
        <p:spPr>
          <a:xfrm>
            <a:off x="9641025" y="0"/>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94"/>
          <p:cNvSpPr txBox="1"/>
          <p:nvPr/>
        </p:nvSpPr>
        <p:spPr>
          <a:xfrm>
            <a:off x="338800" y="297725"/>
            <a:ext cx="104625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800">
                <a:solidFill>
                  <a:schemeClr val="dk1"/>
                </a:solidFill>
              </a:rPr>
              <a:t>❌ </a:t>
            </a:r>
            <a:r>
              <a:rPr b="1" lang="en-US" sz="1800">
                <a:solidFill>
                  <a:schemeClr val="dk1"/>
                </a:solidFill>
              </a:rPr>
              <a:t>Common Mistakes (</a:t>
            </a:r>
            <a:r>
              <a:rPr lang="en-US" sz="1800">
                <a:solidFill>
                  <a:schemeClr val="dk1"/>
                </a:solidFill>
              </a:rPr>
              <a:t>Feature Scaling):</a:t>
            </a:r>
            <a:endParaRPr sz="1800">
              <a:solidFill>
                <a:schemeClr val="dk1"/>
              </a:solidFill>
            </a:endParaRPr>
          </a:p>
          <a:p>
            <a:pPr indent="-342900" lvl="0" marL="457200" rtl="0" algn="l">
              <a:lnSpc>
                <a:spcPct val="115000"/>
              </a:lnSpc>
              <a:spcBef>
                <a:spcPts val="1200"/>
              </a:spcBef>
              <a:spcAft>
                <a:spcPts val="0"/>
              </a:spcAft>
              <a:buClr>
                <a:schemeClr val="dk1"/>
              </a:buClr>
              <a:buSzPts val="1800"/>
              <a:buAutoNum type="arabicPeriod"/>
            </a:pPr>
            <a:r>
              <a:rPr b="1" lang="en-US" sz="1800">
                <a:solidFill>
                  <a:schemeClr val="dk1"/>
                </a:solidFill>
              </a:rPr>
              <a:t>Applying Feature Scaling on the entire dataset before splitting into train and test sets</a:t>
            </a:r>
            <a:br>
              <a:rPr b="1" lang="en-US" sz="1800">
                <a:solidFill>
                  <a:schemeClr val="dk1"/>
                </a:solidFill>
              </a:rPr>
            </a:br>
            <a:r>
              <a:rPr lang="en-US" sz="1800">
                <a:solidFill>
                  <a:schemeClr val="dk1"/>
                </a:solidFill>
              </a:rPr>
              <a:t> → This can cause </a:t>
            </a:r>
            <a:r>
              <a:rPr b="1" lang="en-US" sz="1800">
                <a:solidFill>
                  <a:schemeClr val="dk1"/>
                </a:solidFill>
              </a:rPr>
              <a:t>data leakage</a:t>
            </a:r>
            <a:r>
              <a:rPr lang="en-US" sz="1800">
                <a:solidFill>
                  <a:schemeClr val="dk1"/>
                </a:solidFill>
              </a:rPr>
              <a:t>, as information from the test set may influence the scaling parameters (like mean and standard deviation).</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b="1" lang="en-US" sz="1800">
                <a:solidFill>
                  <a:schemeClr val="dk1"/>
                </a:solidFill>
              </a:rPr>
              <a:t>Forgetting to apply the same scaler (fitted on training data) to the test data</a:t>
            </a:r>
            <a:endParaRPr b="1" sz="1800">
              <a:solidFill>
                <a:schemeClr val="dk1"/>
              </a:solidFill>
            </a:endParaRPr>
          </a:p>
        </p:txBody>
      </p:sp>
      <p:sp>
        <p:nvSpPr>
          <p:cNvPr id="1722" name="Google Shape;1722;p194"/>
          <p:cNvSpPr txBox="1"/>
          <p:nvPr/>
        </p:nvSpPr>
        <p:spPr>
          <a:xfrm>
            <a:off x="215600" y="2915675"/>
            <a:ext cx="112428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700">
                <a:solidFill>
                  <a:schemeClr val="dk1"/>
                </a:solidFill>
              </a:rPr>
              <a:t>⚠️ </a:t>
            </a:r>
            <a:r>
              <a:rPr b="1" lang="en-US" sz="1700">
                <a:solidFill>
                  <a:schemeClr val="dk1"/>
                </a:solidFill>
              </a:rPr>
              <a:t>Potential Mistakes</a:t>
            </a:r>
            <a:r>
              <a:rPr lang="en-US" sz="1700">
                <a:solidFill>
                  <a:schemeClr val="dk1"/>
                </a:solidFill>
              </a:rPr>
              <a:t> (Imbalanced Classes):</a:t>
            </a:r>
            <a:endParaRPr sz="1700">
              <a:solidFill>
                <a:schemeClr val="dk1"/>
              </a:solidFill>
            </a:endParaRPr>
          </a:p>
          <a:p>
            <a:pPr indent="-336550" lvl="0" marL="457200" rtl="0" algn="l">
              <a:lnSpc>
                <a:spcPct val="115000"/>
              </a:lnSpc>
              <a:spcBef>
                <a:spcPts val="1200"/>
              </a:spcBef>
              <a:spcAft>
                <a:spcPts val="0"/>
              </a:spcAft>
              <a:buClr>
                <a:schemeClr val="dk1"/>
              </a:buClr>
              <a:buSzPts val="1700"/>
              <a:buAutoNum type="arabicPeriod"/>
            </a:pPr>
            <a:r>
              <a:rPr b="1" lang="en-US" sz="1700">
                <a:solidFill>
                  <a:schemeClr val="dk1"/>
                </a:solidFill>
              </a:rPr>
              <a:t>Misusing Under-sampling → Loss of valuable information!</a:t>
            </a:r>
            <a:br>
              <a:rPr b="1" lang="en-US" sz="1700">
                <a:solidFill>
                  <a:schemeClr val="dk1"/>
                </a:solidFill>
              </a:rPr>
            </a:br>
            <a:r>
              <a:rPr lang="en-US" sz="1700">
                <a:solidFill>
                  <a:schemeClr val="dk1"/>
                </a:solidFill>
              </a:rPr>
              <a:t> → Removing too many samples from the majority class can result in losing important patterns in the data.</a:t>
            </a:r>
            <a:br>
              <a:rPr lang="en-US" sz="1700">
                <a:solidFill>
                  <a:schemeClr val="dk1"/>
                </a:solidFill>
              </a:rPr>
            </a:br>
            <a:endParaRPr sz="17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b="1" lang="en-US" sz="1700">
                <a:solidFill>
                  <a:schemeClr val="dk1"/>
                </a:solidFill>
              </a:rPr>
              <a:t>Using SMOTE before splitting the data → Data Leakage!</a:t>
            </a:r>
            <a:br>
              <a:rPr b="1" lang="en-US" sz="1700">
                <a:solidFill>
                  <a:schemeClr val="dk1"/>
                </a:solidFill>
              </a:rPr>
            </a:br>
            <a:r>
              <a:rPr lang="en-US" sz="1700">
                <a:solidFill>
                  <a:schemeClr val="dk1"/>
                </a:solidFill>
              </a:rPr>
              <a:t> → If you apply SMOTE before splitting, synthetic samples are generated using information from the entire dataset, including the test set — which causes leakage.</a:t>
            </a:r>
            <a:br>
              <a:rPr lang="en-US" sz="1700">
                <a:solidFill>
                  <a:schemeClr val="dk1"/>
                </a:solidFill>
              </a:rPr>
            </a:br>
            <a:endParaRPr sz="1700">
              <a:solidFill>
                <a:schemeClr val="dk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95"/>
          <p:cNvSpPr txBox="1"/>
          <p:nvPr/>
        </p:nvSpPr>
        <p:spPr>
          <a:xfrm>
            <a:off x="1068767" y="466500"/>
            <a:ext cx="9016800" cy="67008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Work with Categorical data</a:t>
            </a:r>
            <a:endParaRPr b="1" sz="1900" u="sng">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728" name="Google Shape;1728;p19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96"/>
          <p:cNvSpPr txBox="1"/>
          <p:nvPr/>
        </p:nvSpPr>
        <p:spPr>
          <a:xfrm>
            <a:off x="1551175" y="2476350"/>
            <a:ext cx="8726400" cy="3470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Char char="-"/>
            </a:pPr>
            <a:r>
              <a:rPr lang="en-US" sz="2400">
                <a:solidFill>
                  <a:schemeClr val="dk2"/>
                </a:solidFill>
              </a:rPr>
              <a:t>nominal &gt; غير مرتبة &gt;&gt; one hot encoding, binary encoding</a:t>
            </a:r>
            <a:endParaRPr sz="2400">
              <a:solidFill>
                <a:schemeClr val="dk2"/>
              </a:solidFill>
            </a:endParaRPr>
          </a:p>
          <a:p>
            <a:pPr indent="0" lvl="0" marL="457200" rtl="1" algn="r">
              <a:spcBef>
                <a:spcPts val="0"/>
              </a:spcBef>
              <a:spcAft>
                <a:spcPts val="0"/>
              </a:spcAft>
              <a:buNone/>
            </a:pPr>
            <a:r>
              <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ordinal &gt;&gt; مرتبة &gt;&gt; label encoding</a:t>
            </a:r>
            <a:endParaRPr sz="2400">
              <a:solidFill>
                <a:schemeClr val="dk2"/>
              </a:solidFill>
            </a:endParaRPr>
          </a:p>
          <a:p>
            <a:pPr indent="0" lvl="0" marL="0" rtl="1" algn="r">
              <a:spcBef>
                <a:spcPts val="0"/>
              </a:spcBef>
              <a:spcAft>
                <a:spcPts val="0"/>
              </a:spcAft>
              <a:buNone/>
            </a:pPr>
            <a:r>
              <a:t/>
            </a:r>
            <a:endParaRPr sz="2400">
              <a:solidFill>
                <a:schemeClr val="dk2"/>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pic>
        <p:nvPicPr>
          <p:cNvPr id="1738" name="Google Shape;1738;p197"/>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39" name="Google Shape;1739;p197"/>
          <p:cNvSpPr/>
          <p:nvPr/>
        </p:nvSpPr>
        <p:spPr>
          <a:xfrm>
            <a:off x="7189920" y="4534080"/>
            <a:ext cx="5023200" cy="7725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Work with Ordinal Features with pandas </a:t>
            </a:r>
            <a:r>
              <a:rPr b="1" i="0" lang="en-US" sz="1900" u="sng" cap="none" strike="noStrike">
                <a:solidFill>
                  <a:schemeClr val="dk1"/>
                </a:solidFill>
                <a:latin typeface="Consolas"/>
                <a:ea typeface="Consolas"/>
                <a:cs typeface="Consolas"/>
                <a:sym typeface="Consolas"/>
              </a:rPr>
              <a:t>map</a:t>
            </a:r>
            <a:r>
              <a:rPr b="1" i="0" lang="en-US" sz="1900" u="sng"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Arial"/>
              <a:ea typeface="Arial"/>
              <a:cs typeface="Arial"/>
              <a:sym typeface="Arial"/>
            </a:endParaRPr>
          </a:p>
        </p:txBody>
      </p:sp>
      <p:pic>
        <p:nvPicPr>
          <p:cNvPr id="1740" name="Google Shape;1740;p197"/>
          <p:cNvPicPr preferRelativeResize="0"/>
          <p:nvPr/>
        </p:nvPicPr>
        <p:blipFill rotWithShape="1">
          <a:blip r:embed="rId4">
            <a:alphaModFix/>
          </a:blip>
          <a:srcRect b="23362" l="10147" r="36835" t="22583"/>
          <a:stretch/>
        </p:blipFill>
        <p:spPr>
          <a:xfrm>
            <a:off x="7255907" y="1421207"/>
            <a:ext cx="4611840" cy="2585279"/>
          </a:xfrm>
          <a:prstGeom prst="rect">
            <a:avLst/>
          </a:prstGeom>
          <a:noFill/>
          <a:ln>
            <a:noFill/>
          </a:ln>
        </p:spPr>
      </p:pic>
      <p:sp>
        <p:nvSpPr>
          <p:cNvPr id="1741" name="Google Shape;1741;p197"/>
          <p:cNvSpPr txBox="1"/>
          <p:nvPr>
            <p:ph idx="4294967295" type="title"/>
          </p:nvPr>
        </p:nvSpPr>
        <p:spPr>
          <a:xfrm>
            <a:off x="244320" y="180000"/>
            <a:ext cx="110763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2700"/>
              <a:buFont typeface="Lexend Deca"/>
              <a:buNone/>
            </a:pPr>
            <a:r>
              <a:rPr b="0" i="0" lang="en-US" sz="2700" u="none" cap="none" strike="noStrike">
                <a:latin typeface="Lexend Deca"/>
                <a:ea typeface="Lexend Deca"/>
                <a:cs typeface="Lexend Deca"/>
                <a:sym typeface="Lexend Deca"/>
              </a:rPr>
              <a:t>Work with Categorical ordinal data ( Label Encoder )</a:t>
            </a:r>
            <a:endParaRPr b="0" i="0" sz="2700" u="none" cap="none" strike="noStrike">
              <a:latin typeface="Arial"/>
              <a:ea typeface="Arial"/>
              <a:cs typeface="Arial"/>
              <a:sym typeface="Arial"/>
            </a:endParaRPr>
          </a:p>
        </p:txBody>
      </p:sp>
      <p:sp>
        <p:nvSpPr>
          <p:cNvPr id="1742" name="Google Shape;1742;p197"/>
          <p:cNvSpPr/>
          <p:nvPr/>
        </p:nvSpPr>
        <p:spPr>
          <a:xfrm>
            <a:off x="72000" y="970560"/>
            <a:ext cx="6789300" cy="5426400"/>
          </a:xfrm>
          <a:prstGeom prst="rect">
            <a:avLst/>
          </a:prstGeom>
          <a:noFill/>
          <a:ln>
            <a:noFill/>
          </a:ln>
        </p:spPr>
        <p:txBody>
          <a:bodyPr anchorCtr="0" anchor="t" bIns="60000" lIns="120000" spcFirstLastPara="1" rIns="120000" wrap="square" tIns="60000">
            <a:noAutofit/>
          </a:bodyPr>
          <a:lstStyle/>
          <a:p>
            <a:pPr indent="-4572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Label encoding converts the data in machine-readable form, but it assigns a unique number(starting from 0) to each class of data , in a sequence ordinal manner.</a:t>
            </a:r>
            <a:endParaRPr b="0" i="0" sz="2000" u="none" cap="none" strike="noStrike">
              <a:solidFill>
                <a:schemeClr val="dk1"/>
              </a:solidFill>
              <a:latin typeface="Arial"/>
              <a:ea typeface="Arial"/>
              <a:cs typeface="Arial"/>
              <a:sym typeface="Arial"/>
            </a:endParaRPr>
          </a:p>
          <a:p>
            <a:pPr indent="-457200" lvl="0" marL="457200" marR="0" rtl="0" algn="l">
              <a:lnSpc>
                <a:spcPct val="115000"/>
              </a:lnSpc>
              <a:spcBef>
                <a:spcPts val="8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To use label encoding, your data should must have inherent order in its logic</a:t>
            </a:r>
            <a:endParaRPr b="0" i="0" sz="2000" u="none" cap="none" strike="noStrike">
              <a:solidFill>
                <a:schemeClr val="dk1"/>
              </a:solidFill>
              <a:latin typeface="Arial"/>
              <a:ea typeface="Arial"/>
              <a:cs typeface="Arial"/>
              <a:sym typeface="Arial"/>
            </a:endParaRPr>
          </a:p>
          <a:p>
            <a:pPr indent="-457200" lvl="0" marL="457200" marR="0" rtl="0" algn="l">
              <a:lnSpc>
                <a:spcPct val="115000"/>
              </a:lnSpc>
              <a:spcBef>
                <a:spcPts val="8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We can’t use it with nominal data ( non – ordered ).</a:t>
            </a:r>
            <a:endParaRPr b="0" i="0" sz="2000" u="none" cap="none" strike="noStrike">
              <a:solidFill>
                <a:schemeClr val="dk1"/>
              </a:solidFill>
              <a:latin typeface="Arial"/>
              <a:ea typeface="Arial"/>
              <a:cs typeface="Arial"/>
              <a:sym typeface="Arial"/>
            </a:endParaRPr>
          </a:p>
          <a:p>
            <a:pPr indent="-457200" lvl="0" marL="457200" marR="0" rtl="0" algn="l">
              <a:lnSpc>
                <a:spcPct val="115000"/>
              </a:lnSpc>
              <a:spcBef>
                <a:spcPts val="8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An attribute having output classes Mexico, Paris, Dubai. On Label Encoding, this column lets Mexico is replaced with 0, Paris is replaced with 1, and Dubai is replaced with 2. </a:t>
            </a:r>
            <a:endParaRPr b="0" i="0" sz="2000" u="none" cap="none" strike="noStrike">
              <a:solidFill>
                <a:schemeClr val="dk1"/>
              </a:solidFill>
              <a:latin typeface="Arial"/>
              <a:ea typeface="Arial"/>
              <a:cs typeface="Arial"/>
              <a:sym typeface="Arial"/>
            </a:endParaRPr>
          </a:p>
          <a:p>
            <a:pPr indent="-457200" lvl="0" marL="457200" marR="0" rtl="0" algn="l">
              <a:lnSpc>
                <a:spcPct val="115000"/>
              </a:lnSpc>
              <a:spcBef>
                <a:spcPts val="8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With this, it can be interpreted that Dubai has high priority than Mexico and Paris while training the model, But actually, there is no such priority relation between these cities here.</a:t>
            </a:r>
            <a:endParaRPr b="0" i="0" sz="2000" u="none" cap="none" strike="noStrike">
              <a:solidFill>
                <a:schemeClr val="dk1"/>
              </a:solidFill>
              <a:latin typeface="Arial"/>
              <a:ea typeface="Arial"/>
              <a:cs typeface="Arial"/>
              <a:sym typeface="Arial"/>
            </a:endParaRPr>
          </a:p>
        </p:txBody>
      </p:sp>
      <p:sp>
        <p:nvSpPr>
          <p:cNvPr id="1743" name="Google Shape;1743;p19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pic>
        <p:nvPicPr>
          <p:cNvPr id="1748" name="Google Shape;1748;p198"/>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49" name="Google Shape;1749;p198"/>
          <p:cNvSpPr txBox="1"/>
          <p:nvPr>
            <p:ph idx="4294967295" type="title"/>
          </p:nvPr>
        </p:nvSpPr>
        <p:spPr>
          <a:xfrm>
            <a:off x="413280" y="272640"/>
            <a:ext cx="115248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2700"/>
              <a:buFont typeface="Lexend Deca"/>
              <a:buNone/>
            </a:pPr>
            <a:r>
              <a:rPr b="0" i="0" lang="en-US" sz="2700" u="none" cap="none" strike="noStrike">
                <a:latin typeface="Lexend Deca"/>
                <a:ea typeface="Lexend Deca"/>
                <a:cs typeface="Lexend Deca"/>
                <a:sym typeface="Lexend Deca"/>
              </a:rPr>
              <a:t>Work with Categorical Nominal data (</a:t>
            </a:r>
            <a:r>
              <a:rPr b="0" i="0" lang="en-US" sz="2100" u="none" cap="none" strike="noStrike">
                <a:latin typeface="Lexend Deca"/>
                <a:ea typeface="Lexend Deca"/>
                <a:cs typeface="Lexend Deca"/>
                <a:sym typeface="Lexend Deca"/>
              </a:rPr>
              <a:t>ONE-HOT Encoder / Binary Encoding</a:t>
            </a:r>
            <a:r>
              <a:rPr b="0" i="0" lang="en-US" sz="2700" u="none" cap="none" strike="noStrike">
                <a:latin typeface="Lexend Deca"/>
                <a:ea typeface="Lexend Deca"/>
                <a:cs typeface="Lexend Deca"/>
                <a:sym typeface="Lexend Deca"/>
              </a:rPr>
              <a:t>)</a:t>
            </a:r>
            <a:endParaRPr b="0" i="0" sz="2700" u="none" cap="none" strike="noStrike">
              <a:latin typeface="Arial"/>
              <a:ea typeface="Arial"/>
              <a:cs typeface="Arial"/>
              <a:sym typeface="Arial"/>
            </a:endParaRPr>
          </a:p>
        </p:txBody>
      </p:sp>
      <p:pic>
        <p:nvPicPr>
          <p:cNvPr id="1750" name="Google Shape;1750;p198"/>
          <p:cNvPicPr preferRelativeResize="0"/>
          <p:nvPr/>
        </p:nvPicPr>
        <p:blipFill rotWithShape="1">
          <a:blip r:embed="rId4">
            <a:alphaModFix/>
          </a:blip>
          <a:srcRect b="0" l="0" r="0" t="0"/>
          <a:stretch/>
        </p:blipFill>
        <p:spPr>
          <a:xfrm>
            <a:off x="413280" y="1407360"/>
            <a:ext cx="5132164" cy="3422878"/>
          </a:xfrm>
          <a:prstGeom prst="rect">
            <a:avLst/>
          </a:prstGeom>
          <a:noFill/>
          <a:ln>
            <a:noFill/>
          </a:ln>
        </p:spPr>
      </p:pic>
      <p:pic>
        <p:nvPicPr>
          <p:cNvPr id="1751" name="Google Shape;1751;p198"/>
          <p:cNvPicPr preferRelativeResize="0"/>
          <p:nvPr/>
        </p:nvPicPr>
        <p:blipFill rotWithShape="1">
          <a:blip r:embed="rId5">
            <a:alphaModFix/>
          </a:blip>
          <a:srcRect b="0" l="0" r="0" t="0"/>
          <a:stretch/>
        </p:blipFill>
        <p:spPr>
          <a:xfrm>
            <a:off x="4530900" y="1535413"/>
            <a:ext cx="8422561" cy="2740802"/>
          </a:xfrm>
          <a:prstGeom prst="rect">
            <a:avLst/>
          </a:prstGeom>
          <a:noFill/>
          <a:ln>
            <a:noFill/>
          </a:ln>
        </p:spPr>
      </p:pic>
      <p:sp>
        <p:nvSpPr>
          <p:cNvPr id="1752" name="Google Shape;1752;p198"/>
          <p:cNvSpPr/>
          <p:nvPr/>
        </p:nvSpPr>
        <p:spPr>
          <a:xfrm>
            <a:off x="747833" y="5255029"/>
            <a:ext cx="10327200" cy="13368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Work with Ordinal Features with pandas </a:t>
            </a:r>
            <a:r>
              <a:rPr b="0" i="0" lang="en-US" sz="1900" u="none" cap="none" strike="noStrike">
                <a:solidFill>
                  <a:schemeClr val="dk1"/>
                </a:solidFill>
                <a:latin typeface="Consolas"/>
                <a:ea typeface="Consolas"/>
                <a:cs typeface="Consolas"/>
                <a:sym typeface="Consolas"/>
              </a:rPr>
              <a:t>map</a:t>
            </a:r>
            <a:r>
              <a:rPr b="0" i="0" lang="en-US" sz="1900" u="none"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Work with Nominal Features with pandas </a:t>
            </a:r>
            <a:r>
              <a:rPr b="1" i="0" lang="en-US" sz="1900" u="sng" cap="none" strike="noStrike">
                <a:solidFill>
                  <a:schemeClr val="dk1"/>
                </a:solidFill>
                <a:latin typeface="Consolas"/>
                <a:ea typeface="Consolas"/>
                <a:cs typeface="Consolas"/>
                <a:sym typeface="Consolas"/>
              </a:rPr>
              <a:t>get_dummies</a:t>
            </a:r>
            <a:r>
              <a:rPr b="1" i="0" lang="en-US" sz="1900" u="sng" cap="none" strike="noStrike">
                <a:solidFill>
                  <a:schemeClr val="dk1"/>
                </a:solidFill>
                <a:latin typeface="Times New Roman"/>
                <a:ea typeface="Times New Roman"/>
                <a:cs typeface="Times New Roman"/>
                <a:sym typeface="Times New Roman"/>
              </a:rPr>
              <a:t> method.</a:t>
            </a:r>
            <a:endParaRPr b="1" i="0" sz="1900" u="sng" cap="none" strike="noStrike">
              <a:solidFill>
                <a:schemeClr val="dk1"/>
              </a:solidFill>
              <a:latin typeface="Times New Roman"/>
              <a:ea typeface="Times New Roman"/>
              <a:cs typeface="Times New Roman"/>
              <a:sym typeface="Times New Roman"/>
            </a:endParaRPr>
          </a:p>
          <a:p>
            <a:pPr indent="-425450" lvl="0" marL="609600" marR="0" rtl="0" algn="l">
              <a:lnSpc>
                <a:spcPct val="115000"/>
              </a:lnSpc>
              <a:spcBef>
                <a:spcPts val="800"/>
              </a:spcBef>
              <a:spcAft>
                <a:spcPts val="0"/>
              </a:spcAft>
              <a:buClr>
                <a:schemeClr val="dk1"/>
              </a:buClr>
              <a:buSzPts val="1900"/>
              <a:buFont typeface="Times New Roman"/>
              <a:buChar char="⬡"/>
            </a:pPr>
            <a:r>
              <a:rPr b="0" i="0" lang="en-US" sz="1900" u="none" cap="none" strike="noStrike">
                <a:solidFill>
                  <a:schemeClr val="dk1"/>
                </a:solidFill>
                <a:latin typeface="Times New Roman"/>
                <a:ea typeface="Times New Roman"/>
                <a:cs typeface="Times New Roman"/>
                <a:sym typeface="Times New Roman"/>
              </a:rPr>
              <a:t>Work with Nominal Features with sklearn </a:t>
            </a:r>
            <a:r>
              <a:rPr b="0" i="0" lang="en-US" sz="1900" u="none" cap="none" strike="noStrike">
                <a:solidFill>
                  <a:schemeClr val="dk1"/>
                </a:solidFill>
                <a:latin typeface="Consolas"/>
                <a:ea typeface="Consolas"/>
                <a:cs typeface="Consolas"/>
                <a:sym typeface="Consolas"/>
              </a:rPr>
              <a:t>OneHotEncoder</a:t>
            </a:r>
            <a:r>
              <a:rPr b="0" i="0" lang="en-US" sz="1900" u="none"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Times New Roman"/>
              <a:ea typeface="Times New Roman"/>
              <a:cs typeface="Times New Roman"/>
              <a:sym typeface="Times New Roman"/>
            </a:endParaRPr>
          </a:p>
        </p:txBody>
      </p:sp>
      <p:sp>
        <p:nvSpPr>
          <p:cNvPr id="1753" name="Google Shape;1753;p198"/>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4" name="Shape 314"/>
        <p:cNvGrpSpPr/>
        <p:nvPr/>
      </p:nvGrpSpPr>
      <p:grpSpPr>
        <a:xfrm>
          <a:off x="0" y="0"/>
          <a:ext cx="0" cy="0"/>
          <a:chOff x="0" y="0"/>
          <a:chExt cx="0" cy="0"/>
        </a:xfrm>
      </p:grpSpPr>
      <p:sp>
        <p:nvSpPr>
          <p:cNvPr id="315" name="Google Shape;315;p55"/>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16" name="Google Shape;316;p55"/>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17" name="Google Shape;317;p55"/>
          <p:cNvSpPr txBox="1"/>
          <p:nvPr>
            <p:ph idx="4294967295" type="title"/>
          </p:nvPr>
        </p:nvSpPr>
        <p:spPr>
          <a:xfrm>
            <a:off x="230000" y="1253733"/>
            <a:ext cx="11961900" cy="34791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3.	Data Cleaning and wrangling: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Imputing missing values, removing or correcting outliers, and addressing any data quality issues that may impact the accuracy of the analysis.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Pandas and NumPy libraries:</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For example, you can use dropna(), fillna(), or interpolate() to handle missing values, and use visualizations to detect and handle outliers.</a:t>
            </a:r>
            <a:endParaRPr b="0" sz="2400">
              <a:solidFill>
                <a:srgbClr val="20124D"/>
              </a:solidFill>
              <a:latin typeface="Times"/>
              <a:ea typeface="Times"/>
              <a:cs typeface="Times"/>
              <a:sym typeface="Time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id="1758" name="Google Shape;1758;p199"/>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59" name="Google Shape;1759;p199"/>
          <p:cNvSpPr/>
          <p:nvPr/>
        </p:nvSpPr>
        <p:spPr>
          <a:xfrm>
            <a:off x="747833" y="5255029"/>
            <a:ext cx="10327200" cy="13368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Work with Ordinal Features with pandas </a:t>
            </a:r>
            <a:r>
              <a:rPr b="0" i="0" lang="en-US" sz="1900" u="none" cap="none" strike="noStrike">
                <a:solidFill>
                  <a:schemeClr val="dk1"/>
                </a:solidFill>
                <a:latin typeface="Consolas"/>
                <a:ea typeface="Consolas"/>
                <a:cs typeface="Consolas"/>
                <a:sym typeface="Consolas"/>
              </a:rPr>
              <a:t>map</a:t>
            </a:r>
            <a:r>
              <a:rPr b="0" i="0" lang="en-US" sz="1900" u="none"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Work with Nominal Features with pandas </a:t>
            </a:r>
            <a:r>
              <a:rPr b="0" i="0" lang="en-US" sz="1900" u="none" cap="none" strike="noStrike">
                <a:solidFill>
                  <a:schemeClr val="dk1"/>
                </a:solidFill>
                <a:latin typeface="Consolas"/>
                <a:ea typeface="Consolas"/>
                <a:cs typeface="Consolas"/>
                <a:sym typeface="Consolas"/>
              </a:rPr>
              <a:t>get_dummies</a:t>
            </a:r>
            <a:r>
              <a:rPr b="0" i="0" lang="en-US" sz="1900" u="none"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Times New Roman"/>
              <a:ea typeface="Times New Roman"/>
              <a:cs typeface="Times New Roman"/>
              <a:sym typeface="Times New Roman"/>
            </a:endParaRPr>
          </a:p>
          <a:p>
            <a:pPr indent="-425450" lvl="0" marL="609600" marR="0" rtl="0" algn="l">
              <a:lnSpc>
                <a:spcPct val="115000"/>
              </a:lnSpc>
              <a:spcBef>
                <a:spcPts val="800"/>
              </a:spcBef>
              <a:spcAft>
                <a:spcPts val="0"/>
              </a:spcAft>
              <a:buClr>
                <a:schemeClr val="dk1"/>
              </a:buClr>
              <a:buSzPts val="1900"/>
              <a:buFont typeface="Times New Roman"/>
              <a:buChar char="⬡"/>
            </a:pPr>
            <a:r>
              <a:rPr b="1" i="0" lang="en-US" sz="1900" u="sng" cap="none" strike="noStrike">
                <a:solidFill>
                  <a:schemeClr val="dk1"/>
                </a:solidFill>
                <a:latin typeface="Times New Roman"/>
                <a:ea typeface="Times New Roman"/>
                <a:cs typeface="Times New Roman"/>
                <a:sym typeface="Times New Roman"/>
              </a:rPr>
              <a:t>Work with Nominal Features with sklearn </a:t>
            </a:r>
            <a:r>
              <a:rPr b="1" i="0" lang="en-US" sz="1900" u="sng" cap="none" strike="noStrike">
                <a:solidFill>
                  <a:schemeClr val="dk1"/>
                </a:solidFill>
                <a:latin typeface="Consolas"/>
                <a:ea typeface="Consolas"/>
                <a:cs typeface="Consolas"/>
                <a:sym typeface="Consolas"/>
              </a:rPr>
              <a:t>OneHotEncoder</a:t>
            </a:r>
            <a:r>
              <a:rPr b="1" i="0" lang="en-US" sz="1900" u="sng" cap="none" strike="noStrike">
                <a:solidFill>
                  <a:schemeClr val="dk1"/>
                </a:solidFill>
                <a:latin typeface="Times New Roman"/>
                <a:ea typeface="Times New Roman"/>
                <a:cs typeface="Times New Roman"/>
                <a:sym typeface="Times New Roman"/>
              </a:rPr>
              <a:t> method.</a:t>
            </a:r>
            <a:endParaRPr b="1" i="0" sz="1900" u="sng" cap="none" strike="noStrike">
              <a:solidFill>
                <a:schemeClr val="dk1"/>
              </a:solidFill>
              <a:latin typeface="Times New Roman"/>
              <a:ea typeface="Times New Roman"/>
              <a:cs typeface="Times New Roman"/>
              <a:sym typeface="Times New Roman"/>
            </a:endParaRPr>
          </a:p>
        </p:txBody>
      </p:sp>
      <p:sp>
        <p:nvSpPr>
          <p:cNvPr id="1760" name="Google Shape;1760;p199"/>
          <p:cNvSpPr txBox="1"/>
          <p:nvPr>
            <p:ph idx="4294967295" type="title"/>
          </p:nvPr>
        </p:nvSpPr>
        <p:spPr>
          <a:xfrm>
            <a:off x="413280" y="272640"/>
            <a:ext cx="115248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2700"/>
              <a:buFont typeface="Lexend Deca"/>
              <a:buNone/>
            </a:pPr>
            <a:r>
              <a:rPr b="0" i="0" lang="en-US" sz="2700" u="none" cap="none" strike="noStrike">
                <a:latin typeface="Lexend Deca"/>
                <a:ea typeface="Lexend Deca"/>
                <a:cs typeface="Lexend Deca"/>
                <a:sym typeface="Lexend Deca"/>
              </a:rPr>
              <a:t>Work with Categorical Nominal data (</a:t>
            </a:r>
            <a:r>
              <a:rPr b="0" i="0" lang="en-US" sz="2100" u="none" cap="none" strike="noStrike">
                <a:latin typeface="Lexend Deca"/>
                <a:ea typeface="Lexend Deca"/>
                <a:cs typeface="Lexend Deca"/>
                <a:sym typeface="Lexend Deca"/>
              </a:rPr>
              <a:t>ONE-HOT Encoder / Binary Encoding</a:t>
            </a:r>
            <a:r>
              <a:rPr b="0" i="0" lang="en-US" sz="2700" u="none" cap="none" strike="noStrike">
                <a:latin typeface="Lexend Deca"/>
                <a:ea typeface="Lexend Deca"/>
                <a:cs typeface="Lexend Deca"/>
                <a:sym typeface="Lexend Deca"/>
              </a:rPr>
              <a:t>)</a:t>
            </a:r>
            <a:endParaRPr b="0" i="0" sz="2700" u="none" cap="none" strike="noStrike">
              <a:latin typeface="Arial"/>
              <a:ea typeface="Arial"/>
              <a:cs typeface="Arial"/>
              <a:sym typeface="Arial"/>
            </a:endParaRPr>
          </a:p>
        </p:txBody>
      </p:sp>
      <p:pic>
        <p:nvPicPr>
          <p:cNvPr id="1761" name="Google Shape;1761;p199"/>
          <p:cNvPicPr preferRelativeResize="0"/>
          <p:nvPr/>
        </p:nvPicPr>
        <p:blipFill rotWithShape="1">
          <a:blip r:embed="rId4">
            <a:alphaModFix/>
          </a:blip>
          <a:srcRect b="0" l="0" r="0" t="0"/>
          <a:stretch/>
        </p:blipFill>
        <p:spPr>
          <a:xfrm>
            <a:off x="210080" y="1335843"/>
            <a:ext cx="5132164" cy="3422878"/>
          </a:xfrm>
          <a:prstGeom prst="rect">
            <a:avLst/>
          </a:prstGeom>
          <a:noFill/>
          <a:ln>
            <a:noFill/>
          </a:ln>
        </p:spPr>
      </p:pic>
      <p:sp>
        <p:nvSpPr>
          <p:cNvPr id="1762" name="Google Shape;1762;p199"/>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200"/>
          <p:cNvSpPr txBox="1"/>
          <p:nvPr/>
        </p:nvSpPr>
        <p:spPr>
          <a:xfrm>
            <a:off x="525120" y="379200"/>
            <a:ext cx="9228300" cy="1144800"/>
          </a:xfrm>
          <a:prstGeom prst="rect">
            <a:avLst/>
          </a:prstGeom>
          <a:noFill/>
          <a:ln>
            <a:noFill/>
          </a:ln>
        </p:spPr>
        <p:txBody>
          <a:bodyPr anchorCtr="0" anchor="t"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3500"/>
              <a:buFont typeface="Arial"/>
              <a:buNone/>
            </a:pPr>
            <a:r>
              <a:rPr b="0" i="0" lang="en-US" sz="3500" u="none" cap="none" strike="noStrike">
                <a:solidFill>
                  <a:schemeClr val="dk1"/>
                </a:solidFill>
                <a:latin typeface="Lexend Deca"/>
                <a:ea typeface="Lexend Deca"/>
                <a:cs typeface="Lexend Deca"/>
                <a:sym typeface="Lexend Deca"/>
              </a:rPr>
              <a:t> Binary Encoding for Nominal Data</a:t>
            </a:r>
            <a:endParaRPr b="0" i="0" sz="3500" u="none" cap="none" strike="noStrike">
              <a:solidFill>
                <a:schemeClr val="dk1"/>
              </a:solidFill>
              <a:latin typeface="Arial"/>
              <a:ea typeface="Arial"/>
              <a:cs typeface="Arial"/>
              <a:sym typeface="Arial"/>
            </a:endParaRPr>
          </a:p>
        </p:txBody>
      </p:sp>
      <p:sp>
        <p:nvSpPr>
          <p:cNvPr id="1768" name="Google Shape;1768;p200"/>
          <p:cNvSpPr txBox="1"/>
          <p:nvPr/>
        </p:nvSpPr>
        <p:spPr>
          <a:xfrm>
            <a:off x="914400" y="1625600"/>
            <a:ext cx="10071900" cy="4440000"/>
          </a:xfrm>
          <a:prstGeom prst="rect">
            <a:avLst/>
          </a:prstGeom>
          <a:noFill/>
          <a:ln>
            <a:noFill/>
          </a:ln>
        </p:spPr>
        <p:txBody>
          <a:bodyPr anchorCtr="0" anchor="t"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8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The categories are encoded in Ordinal Numeric form.</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Then those integers are converted into binary code, so for example 5 becomes 101 and 10 becomes 1010</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Then the digits from that binary string are split into separate columns. </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Each observation is encoded across the columns in its binary form.</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Example: if we have Country Feature with 16 different countries:</a:t>
            </a:r>
            <a:endParaRPr b="0" i="0" sz="2400" u="none" cap="none" strike="noStrike">
              <a:solidFill>
                <a:schemeClr val="dk1"/>
              </a:solidFill>
              <a:latin typeface="Arial"/>
              <a:ea typeface="Arial"/>
              <a:cs typeface="Arial"/>
              <a:sym typeface="Arial"/>
            </a:endParaRPr>
          </a:p>
          <a:p>
            <a:pPr indent="-285750" lvl="2" marL="8636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By One-Hot Encoding it will result in 16 columns.</a:t>
            </a:r>
            <a:endParaRPr b="0" i="0" sz="2400" u="none" cap="none" strike="noStrike">
              <a:solidFill>
                <a:schemeClr val="dk1"/>
              </a:solidFill>
              <a:latin typeface="Arial"/>
              <a:ea typeface="Arial"/>
              <a:cs typeface="Arial"/>
              <a:sym typeface="Arial"/>
            </a:endParaRPr>
          </a:p>
          <a:p>
            <a:pPr indent="-285750" lvl="2" marL="8636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By Binary Encoding, it will result only in 4 columns</a:t>
            </a:r>
            <a:endParaRPr b="0" i="0" sz="2400" u="none" cap="none" strike="noStrike">
              <a:solidFill>
                <a:schemeClr val="dk1"/>
              </a:solidFill>
              <a:latin typeface="Arial"/>
              <a:ea typeface="Arial"/>
              <a:cs typeface="Arial"/>
              <a:sym typeface="Arial"/>
            </a:endParaRPr>
          </a:p>
        </p:txBody>
      </p:sp>
      <p:sp>
        <p:nvSpPr>
          <p:cNvPr id="1769" name="Google Shape;1769;p200"/>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pic>
        <p:nvPicPr>
          <p:cNvPr id="1774" name="Google Shape;1774;p201"/>
          <p:cNvPicPr preferRelativeResize="0"/>
          <p:nvPr/>
        </p:nvPicPr>
        <p:blipFill rotWithShape="1">
          <a:blip r:embed="rId3">
            <a:alphaModFix/>
          </a:blip>
          <a:srcRect b="14605" l="9719" r="65275" t="23162"/>
          <a:stretch/>
        </p:blipFill>
        <p:spPr>
          <a:xfrm>
            <a:off x="226000" y="304805"/>
            <a:ext cx="3047520" cy="4266721"/>
          </a:xfrm>
          <a:prstGeom prst="rect">
            <a:avLst/>
          </a:prstGeom>
          <a:noFill/>
          <a:ln>
            <a:noFill/>
          </a:ln>
        </p:spPr>
      </p:pic>
      <p:pic>
        <p:nvPicPr>
          <p:cNvPr id="1775" name="Google Shape;1775;p201"/>
          <p:cNvPicPr preferRelativeResize="0"/>
          <p:nvPr/>
        </p:nvPicPr>
        <p:blipFill rotWithShape="1">
          <a:blip r:embed="rId4">
            <a:alphaModFix/>
          </a:blip>
          <a:srcRect b="14607" l="9718" r="52773" t="14273"/>
          <a:stretch/>
        </p:blipFill>
        <p:spPr>
          <a:xfrm>
            <a:off x="3579280" y="5"/>
            <a:ext cx="4571520" cy="4876319"/>
          </a:xfrm>
          <a:prstGeom prst="rect">
            <a:avLst/>
          </a:prstGeom>
          <a:noFill/>
          <a:ln>
            <a:noFill/>
          </a:ln>
        </p:spPr>
      </p:pic>
      <p:pic>
        <p:nvPicPr>
          <p:cNvPr id="1776" name="Google Shape;1776;p201"/>
          <p:cNvPicPr preferRelativeResize="0"/>
          <p:nvPr/>
        </p:nvPicPr>
        <p:blipFill rotWithShape="1">
          <a:blip r:embed="rId5">
            <a:alphaModFix/>
          </a:blip>
          <a:srcRect b="14934" l="9534" r="70460" t="13946"/>
          <a:stretch/>
        </p:blipFill>
        <p:spPr>
          <a:xfrm>
            <a:off x="8760400" y="5"/>
            <a:ext cx="2437920" cy="4876319"/>
          </a:xfrm>
          <a:prstGeom prst="rect">
            <a:avLst/>
          </a:prstGeom>
          <a:noFill/>
          <a:ln>
            <a:noFill/>
          </a:ln>
        </p:spPr>
      </p:pic>
      <p:sp>
        <p:nvSpPr>
          <p:cNvPr id="1777" name="Google Shape;1777;p201"/>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778" name="Google Shape;1778;p201"/>
          <p:cNvSpPr txBox="1"/>
          <p:nvPr/>
        </p:nvSpPr>
        <p:spPr>
          <a:xfrm>
            <a:off x="1230250" y="4726825"/>
            <a:ext cx="5084400" cy="16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10 class &gt; one hot &gt; 10 new clo</a:t>
            </a:r>
            <a:endParaRPr sz="2400">
              <a:solidFill>
                <a:schemeClr val="dk2"/>
              </a:solidFill>
            </a:endParaRPr>
          </a:p>
          <a:p>
            <a:pPr indent="0" lvl="0" marL="0" rtl="0" algn="l">
              <a:spcBef>
                <a:spcPts val="0"/>
              </a:spcBef>
              <a:spcAft>
                <a:spcPts val="0"/>
              </a:spcAft>
              <a:buNone/>
            </a:pPr>
            <a:r>
              <a:rPr lang="en-US" sz="2400">
                <a:solidFill>
                  <a:schemeClr val="dk2"/>
                </a:solidFill>
              </a:rPr>
              <a:t>2^ 4 = 10</a:t>
            </a:r>
            <a:endParaRPr sz="2400">
              <a:solidFill>
                <a:schemeClr val="dk2"/>
              </a:solidFill>
            </a:endParaRPr>
          </a:p>
          <a:p>
            <a:pPr indent="0" lvl="0" marL="0" rtl="0" algn="l">
              <a:spcBef>
                <a:spcPts val="0"/>
              </a:spcBef>
              <a:spcAft>
                <a:spcPts val="0"/>
              </a:spcAft>
              <a:buNone/>
            </a:pPr>
            <a:r>
              <a:rPr lang="en-US" sz="2400">
                <a:solidFill>
                  <a:schemeClr val="dk2"/>
                </a:solidFill>
              </a:rPr>
              <a:t>1 2 4 8 16</a:t>
            </a:r>
            <a:endParaRPr sz="2400">
              <a:solidFill>
                <a:schemeClr val="dk2"/>
              </a:solidFill>
            </a:endParaRPr>
          </a:p>
          <a:p>
            <a:pPr indent="0" lvl="0" marL="0" rtl="0" algn="l">
              <a:spcBef>
                <a:spcPts val="0"/>
              </a:spcBef>
              <a:spcAft>
                <a:spcPts val="0"/>
              </a:spcAft>
              <a:buNone/>
            </a:pPr>
            <a:r>
              <a:rPr lang="en-US" sz="2400">
                <a:solidFill>
                  <a:schemeClr val="dk2"/>
                </a:solidFill>
              </a:rPr>
              <a:t>0 1 0 1 &gt;&gt;10</a:t>
            </a:r>
            <a:endParaRPr sz="2400">
              <a:solidFill>
                <a:schemeClr val="dk2"/>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02"/>
          <p:cNvSpPr txBox="1"/>
          <p:nvPr/>
        </p:nvSpPr>
        <p:spPr>
          <a:xfrm>
            <a:off x="1068767" y="466500"/>
            <a:ext cx="9016800" cy="57363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Split data to Train and Test Sets</a:t>
            </a:r>
            <a:endParaRPr b="1" sz="2800" u="sng">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784" name="Google Shape;1784;p202"/>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pic>
        <p:nvPicPr>
          <p:cNvPr id="1789" name="Google Shape;1789;p203"/>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90" name="Google Shape;1790;p203"/>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Split data to Train and Test Sets</a:t>
            </a:r>
            <a:endParaRPr b="0" i="0" sz="3200" u="none" cap="none" strike="noStrike">
              <a:latin typeface="Arial"/>
              <a:ea typeface="Arial"/>
              <a:cs typeface="Arial"/>
              <a:sym typeface="Arial"/>
            </a:endParaRPr>
          </a:p>
        </p:txBody>
      </p:sp>
      <p:pic>
        <p:nvPicPr>
          <p:cNvPr id="1791" name="Google Shape;1791;p203"/>
          <p:cNvPicPr preferRelativeResize="0"/>
          <p:nvPr/>
        </p:nvPicPr>
        <p:blipFill rotWithShape="1">
          <a:blip r:embed="rId4">
            <a:alphaModFix/>
          </a:blip>
          <a:srcRect b="0" l="0" r="0" t="0"/>
          <a:stretch/>
        </p:blipFill>
        <p:spPr>
          <a:xfrm>
            <a:off x="229047" y="3074413"/>
            <a:ext cx="11053924" cy="4339680"/>
          </a:xfrm>
          <a:prstGeom prst="rect">
            <a:avLst/>
          </a:prstGeom>
          <a:noFill/>
          <a:ln>
            <a:noFill/>
          </a:ln>
        </p:spPr>
      </p:pic>
      <p:pic>
        <p:nvPicPr>
          <p:cNvPr id="1792" name="Google Shape;1792;p203"/>
          <p:cNvPicPr preferRelativeResize="0"/>
          <p:nvPr/>
        </p:nvPicPr>
        <p:blipFill rotWithShape="1">
          <a:blip r:embed="rId5">
            <a:alphaModFix/>
          </a:blip>
          <a:srcRect b="0" l="0" r="0" t="0"/>
          <a:stretch/>
        </p:blipFill>
        <p:spPr>
          <a:xfrm>
            <a:off x="7068953" y="712227"/>
            <a:ext cx="5123040" cy="2928960"/>
          </a:xfrm>
          <a:prstGeom prst="rect">
            <a:avLst/>
          </a:prstGeom>
          <a:noFill/>
          <a:ln>
            <a:noFill/>
          </a:ln>
        </p:spPr>
      </p:pic>
      <p:sp>
        <p:nvSpPr>
          <p:cNvPr id="1793" name="Google Shape;1793;p203"/>
          <p:cNvSpPr/>
          <p:nvPr/>
        </p:nvSpPr>
        <p:spPr>
          <a:xfrm>
            <a:off x="413280" y="3074400"/>
            <a:ext cx="6209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When you’re working on a model and want to train it, you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obviously have a dataset. But after training, we have to test</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the model on some test dataset.</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the obvious solution is to split the dataset you have into two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sets, one for training and the other for testing; and you do this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before you start training your model.</a:t>
            </a:r>
            <a:endParaRPr b="0" i="0" sz="1600" u="none" cap="none" strike="noStrike">
              <a:solidFill>
                <a:schemeClr val="dk1"/>
              </a:solidFill>
              <a:latin typeface="Arial"/>
              <a:ea typeface="Arial"/>
              <a:cs typeface="Arial"/>
              <a:sym typeface="Arial"/>
            </a:endParaRPr>
          </a:p>
        </p:txBody>
      </p:sp>
      <p:sp>
        <p:nvSpPr>
          <p:cNvPr id="1794" name="Google Shape;1794;p203"/>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04"/>
          <p:cNvSpPr txBox="1"/>
          <p:nvPr/>
        </p:nvSpPr>
        <p:spPr>
          <a:xfrm>
            <a:off x="2167150" y="1377825"/>
            <a:ext cx="6765600" cy="48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first 90% form data with label “Yes”</a:t>
            </a:r>
            <a:endParaRPr sz="2400">
              <a:solidFill>
                <a:schemeClr val="dk2"/>
              </a:solidFill>
            </a:endParaRPr>
          </a:p>
          <a:p>
            <a:pPr indent="0" lvl="0" marL="0" rtl="0" algn="l">
              <a:spcBef>
                <a:spcPts val="0"/>
              </a:spcBef>
              <a:spcAft>
                <a:spcPts val="0"/>
              </a:spcAft>
              <a:buClr>
                <a:schemeClr val="dk1"/>
              </a:buClr>
              <a:buSzPts val="1100"/>
              <a:buFont typeface="Arial"/>
              <a:buNone/>
            </a:pPr>
            <a:r>
              <a:rPr lang="en-US" sz="2400">
                <a:solidFill>
                  <a:schemeClr val="dk2"/>
                </a:solidFill>
              </a:rPr>
              <a:t>Next 10% form data with label “No”</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split 80/20 </a:t>
            </a:r>
            <a:endParaRPr sz="2400">
              <a:solidFill>
                <a:schemeClr val="dk2"/>
              </a:solidFill>
            </a:endParaRPr>
          </a:p>
          <a:p>
            <a:pPr indent="0" lvl="0" marL="0" rtl="1" algn="r">
              <a:spcBef>
                <a:spcPts val="0"/>
              </a:spcBef>
              <a:spcAft>
                <a:spcPts val="0"/>
              </a:spcAft>
              <a:buNone/>
            </a:pPr>
            <a:r>
              <a:rPr lang="en-US" sz="2400">
                <a:solidFill>
                  <a:schemeClr val="dk2"/>
                </a:solidFill>
              </a:rPr>
              <a:t>&gt;&gt;&gt;80% هيتدرب على yes فقط ؟؟ انو مشافش no وهو بيتدرب</a:t>
            </a:r>
            <a:endParaRPr sz="2400">
              <a:solidFill>
                <a:schemeClr val="dk2"/>
              </a:solidFill>
            </a:endParaRPr>
          </a:p>
          <a:p>
            <a:pPr indent="0" lvl="0" marL="0" rtl="1" algn="r">
              <a:spcBef>
                <a:spcPts val="0"/>
              </a:spcBef>
              <a:spcAft>
                <a:spcPts val="0"/>
              </a:spcAft>
              <a:buNone/>
            </a:pPr>
            <a:r>
              <a:rPr lang="en-US" sz="2400">
                <a:solidFill>
                  <a:schemeClr val="dk2"/>
                </a:solidFill>
              </a:rPr>
              <a:t>&gt;&gt; 20% نصهم No فبالتالي المودل مش هيقدر يكتشفهم ليش؟ لانو ما شافهم اثناء التدريب</a:t>
            </a:r>
            <a:endParaRPr sz="2400">
              <a:solidFill>
                <a:schemeClr val="dk2"/>
              </a:solidFill>
            </a:endParaRPr>
          </a:p>
          <a:p>
            <a:pPr indent="0" lvl="0" marL="0" rtl="1" algn="r">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&gt;&gt; shuffle = Ture</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train &gt; 90% yes, 10% no</a:t>
            </a:r>
            <a:endParaRPr sz="2400">
              <a:solidFill>
                <a:schemeClr val="dk2"/>
              </a:solidFill>
            </a:endParaRPr>
          </a:p>
          <a:p>
            <a:pPr indent="0" lvl="0" marL="0" rtl="0" algn="l">
              <a:spcBef>
                <a:spcPts val="0"/>
              </a:spcBef>
              <a:spcAft>
                <a:spcPts val="0"/>
              </a:spcAft>
              <a:buNone/>
            </a:pPr>
            <a:r>
              <a:rPr lang="en-US" sz="2400">
                <a:solidFill>
                  <a:schemeClr val="dk2"/>
                </a:solidFill>
              </a:rPr>
              <a:t>test &gt; 90% yes, 10% no</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Clr>
                <a:schemeClr val="dk1"/>
              </a:buClr>
              <a:buSzPts val="1100"/>
              <a:buFont typeface="Arial"/>
              <a:buNone/>
            </a:pPr>
            <a:r>
              <a:rPr lang="en-US" sz="2400">
                <a:solidFill>
                  <a:schemeClr val="dk2"/>
                </a:solidFill>
              </a:rPr>
              <a:t>stratify = y</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205"/>
          <p:cNvSpPr txBox="1"/>
          <p:nvPr>
            <p:ph idx="4294967295" type="title"/>
          </p:nvPr>
        </p:nvSpPr>
        <p:spPr>
          <a:xfrm>
            <a:off x="368640" y="327720"/>
            <a:ext cx="8502300" cy="460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Sampling techniques in Train and Test Sets</a:t>
            </a:r>
            <a:endParaRPr b="0" i="0" sz="3200" u="none" cap="none" strike="noStrike">
              <a:latin typeface="Arial"/>
              <a:ea typeface="Arial"/>
              <a:cs typeface="Arial"/>
              <a:sym typeface="Arial"/>
            </a:endParaRPr>
          </a:p>
        </p:txBody>
      </p:sp>
      <p:pic>
        <p:nvPicPr>
          <p:cNvPr id="1805" name="Google Shape;1805;p205"/>
          <p:cNvPicPr preferRelativeResize="0"/>
          <p:nvPr/>
        </p:nvPicPr>
        <p:blipFill rotWithShape="1">
          <a:blip r:embed="rId3">
            <a:alphaModFix/>
          </a:blip>
          <a:srcRect b="0" l="0" r="0" t="0"/>
          <a:stretch/>
        </p:blipFill>
        <p:spPr>
          <a:xfrm>
            <a:off x="6710400" y="1256640"/>
            <a:ext cx="5123040" cy="2928960"/>
          </a:xfrm>
          <a:prstGeom prst="rect">
            <a:avLst/>
          </a:prstGeom>
          <a:noFill/>
          <a:ln>
            <a:noFill/>
          </a:ln>
        </p:spPr>
      </p:pic>
      <p:sp>
        <p:nvSpPr>
          <p:cNvPr id="1806" name="Google Shape;1806;p205"/>
          <p:cNvSpPr/>
          <p:nvPr/>
        </p:nvSpPr>
        <p:spPr>
          <a:xfrm>
            <a:off x="451155" y="1505120"/>
            <a:ext cx="6176700" cy="3529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Parameter of train_test_split: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1. Shuffle</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     With shuffle=True, data is shuffled then the split       happens.</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2. Stratify</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     Makes a split so that a proportion of the values in the sample produced will be the same as the proportion of values provided to parameter stratify.</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3. Random state  (</a:t>
            </a:r>
            <a:r>
              <a:rPr lang="en-US" sz="1600">
                <a:solidFill>
                  <a:schemeClr val="dk1"/>
                </a:solidFill>
                <a:latin typeface="Lexend Deca"/>
                <a:ea typeface="Lexend Deca"/>
                <a:cs typeface="Lexend Deca"/>
                <a:sym typeface="Lexend Deca"/>
              </a:rPr>
              <a:t>random_state</a:t>
            </a:r>
            <a:r>
              <a:rPr b="0" i="0" lang="en-US" sz="1600" u="none" cap="none" strike="noStrike">
                <a:solidFill>
                  <a:schemeClr val="dk1"/>
                </a:solidFill>
                <a:latin typeface="Lexend Deca"/>
                <a:ea typeface="Lexend Deca"/>
                <a:cs typeface="Lexend Deca"/>
                <a:sym typeface="Lexend Deca"/>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      If added you ensure that the split remains the same whenever you run the code</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     </a:t>
            </a:r>
            <a:endParaRPr b="0" i="0" sz="1600" u="none" cap="none" strike="noStrike">
              <a:solidFill>
                <a:schemeClr val="dk1"/>
              </a:solidFill>
              <a:latin typeface="Arial"/>
              <a:ea typeface="Arial"/>
              <a:cs typeface="Arial"/>
              <a:sym typeface="Arial"/>
            </a:endParaRPr>
          </a:p>
        </p:txBody>
      </p:sp>
      <p:pic>
        <p:nvPicPr>
          <p:cNvPr id="1807" name="Google Shape;1807;p205"/>
          <p:cNvPicPr preferRelativeResize="0"/>
          <p:nvPr/>
        </p:nvPicPr>
        <p:blipFill rotWithShape="1">
          <a:blip r:embed="rId4">
            <a:alphaModFix/>
          </a:blip>
          <a:srcRect b="0" l="0" r="0" t="0"/>
          <a:stretch/>
        </p:blipFill>
        <p:spPr>
          <a:xfrm>
            <a:off x="2742245" y="4775033"/>
            <a:ext cx="9091200" cy="1805760"/>
          </a:xfrm>
          <a:prstGeom prst="rect">
            <a:avLst/>
          </a:prstGeom>
          <a:noFill/>
          <a:ln>
            <a:noFill/>
          </a:ln>
        </p:spPr>
      </p:pic>
      <p:sp>
        <p:nvSpPr>
          <p:cNvPr id="1808" name="Google Shape;1808;p205"/>
          <p:cNvSpPr/>
          <p:nvPr/>
        </p:nvSpPr>
        <p:spPr>
          <a:xfrm>
            <a:off x="286550" y="784350"/>
            <a:ext cx="4239600" cy="6489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Important in </a:t>
            </a:r>
            <a:r>
              <a:rPr b="1" i="0" lang="en-US" sz="1600" u="sng" cap="none" strike="noStrike">
                <a:solidFill>
                  <a:schemeClr val="dk1"/>
                </a:solidFill>
                <a:latin typeface="Lexend Deca"/>
                <a:ea typeface="Lexend Deca"/>
                <a:cs typeface="Lexend Deca"/>
                <a:sym typeface="Lexend Deca"/>
              </a:rPr>
              <a:t>imbalanced data</a:t>
            </a:r>
            <a:r>
              <a:rPr b="1" i="0" lang="en-US" sz="1900" u="sng" cap="none" strike="noStrike">
                <a:solidFill>
                  <a:schemeClr val="dk1"/>
                </a:solidFill>
                <a:latin typeface="Lexend Deca"/>
                <a:ea typeface="Lexend Deca"/>
                <a:cs typeface="Lexend Deca"/>
                <a:sym typeface="Lexend Deca"/>
              </a:rPr>
              <a:t>.</a:t>
            </a:r>
            <a:endParaRPr b="0" i="0" sz="1900" u="none" cap="none" strike="noStrike">
              <a:solidFill>
                <a:schemeClr val="dk1"/>
              </a:solidFill>
              <a:latin typeface="Arial"/>
              <a:ea typeface="Arial"/>
              <a:cs typeface="Arial"/>
              <a:sym typeface="Arial"/>
            </a:endParaRPr>
          </a:p>
        </p:txBody>
      </p:sp>
      <p:sp>
        <p:nvSpPr>
          <p:cNvPr id="1809" name="Google Shape;1809;p20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1" name="Shape 321"/>
        <p:cNvGrpSpPr/>
        <p:nvPr/>
      </p:nvGrpSpPr>
      <p:grpSpPr>
        <a:xfrm>
          <a:off x="0" y="0"/>
          <a:ext cx="0" cy="0"/>
          <a:chOff x="0" y="0"/>
          <a:chExt cx="0" cy="0"/>
        </a:xfrm>
      </p:grpSpPr>
      <p:sp>
        <p:nvSpPr>
          <p:cNvPr id="322" name="Google Shape;322;p56"/>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23" name="Google Shape;323;p56"/>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24" name="Google Shape;324;p56"/>
          <p:cNvSpPr txBox="1"/>
          <p:nvPr>
            <p:ph idx="4294967295" type="title"/>
          </p:nvPr>
        </p:nvSpPr>
        <p:spPr>
          <a:xfrm>
            <a:off x="230000" y="1253733"/>
            <a:ext cx="11961900" cy="43752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4.	Data Visualization: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Create visualizations for data exploration to explore the data and identify patterns, trends, and relationships that help in gaining insights from the data.</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Matplotlib, Seaborn, or Plotly libraries:</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You can create various types of plots such as bar charts, histograms, scatter plots, box plots, heatmaps, and more to visualize the data and identify patterns, trends, and relationships.</a:t>
            </a:r>
            <a:endParaRPr b="0" sz="2400">
              <a:solidFill>
                <a:srgbClr val="20124D"/>
              </a:solidFill>
              <a:latin typeface="Times"/>
              <a:ea typeface="Times"/>
              <a:cs typeface="Times"/>
              <a:sym typeface="Time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 name="Shape 328"/>
        <p:cNvGrpSpPr/>
        <p:nvPr/>
      </p:nvGrpSpPr>
      <p:grpSpPr>
        <a:xfrm>
          <a:off x="0" y="0"/>
          <a:ext cx="0" cy="0"/>
          <a:chOff x="0" y="0"/>
          <a:chExt cx="0" cy="0"/>
        </a:xfrm>
      </p:grpSpPr>
      <p:sp>
        <p:nvSpPr>
          <p:cNvPr id="329" name="Google Shape;329;p57"/>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30" name="Google Shape;330;p57"/>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31" name="Google Shape;331;p57"/>
          <p:cNvSpPr txBox="1"/>
          <p:nvPr>
            <p:ph idx="4294967295" type="title"/>
          </p:nvPr>
        </p:nvSpPr>
        <p:spPr>
          <a:xfrm>
            <a:off x="230000" y="1253733"/>
            <a:ext cx="11961900" cy="43752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5.	Data Descriptive Statistics: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Calculate descriptive statistics for the data and gain a quantitative understanding of its distribution and characteristics such as mean, median, mode, standard deviation, and other relevant measures.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Pandas methods like mean(), median(), mode(), std(), and var()</a:t>
            </a:r>
            <a:endParaRPr b="0" sz="2400">
              <a:solidFill>
                <a:srgbClr val="20124D"/>
              </a:solidFill>
              <a:latin typeface="Times"/>
              <a:ea typeface="Times"/>
              <a:cs typeface="Times"/>
              <a:sym typeface="Tim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5" name="Shape 335"/>
        <p:cNvGrpSpPr/>
        <p:nvPr/>
      </p:nvGrpSpPr>
      <p:grpSpPr>
        <a:xfrm>
          <a:off x="0" y="0"/>
          <a:ext cx="0" cy="0"/>
          <a:chOff x="0" y="0"/>
          <a:chExt cx="0" cy="0"/>
        </a:xfrm>
      </p:grpSpPr>
      <p:sp>
        <p:nvSpPr>
          <p:cNvPr id="336" name="Google Shape;336;p58"/>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37" name="Google Shape;337;p58"/>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38" name="Google Shape;338;p58"/>
          <p:cNvSpPr txBox="1"/>
          <p:nvPr>
            <p:ph idx="4294967295" type="title"/>
          </p:nvPr>
        </p:nvSpPr>
        <p:spPr>
          <a:xfrm>
            <a:off x="230000" y="1253733"/>
            <a:ext cx="11961900" cy="43752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6.	Feature Analysis:</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Analyze individual features (columns) in the dataset to understand their distributions, relationships with the target variable (if applicable), and identify any potential interactions or correlations.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libraries like SciPy or Statsmodels for statistical tests and Matplotlib or Seaborn for visualizations.</a:t>
            </a:r>
            <a:endParaRPr b="0" sz="2400">
              <a:solidFill>
                <a:srgbClr val="20124D"/>
              </a:solidFill>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1"/>
          <p:cNvPicPr preferRelativeResize="0"/>
          <p:nvPr/>
        </p:nvPicPr>
        <p:blipFill>
          <a:blip r:embed="rId3">
            <a:alphaModFix/>
          </a:blip>
          <a:stretch>
            <a:fillRect/>
          </a:stretch>
        </p:blipFill>
        <p:spPr>
          <a:xfrm>
            <a:off x="203200" y="203200"/>
            <a:ext cx="11785597" cy="62354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2" name="Shape 342"/>
        <p:cNvGrpSpPr/>
        <p:nvPr/>
      </p:nvGrpSpPr>
      <p:grpSpPr>
        <a:xfrm>
          <a:off x="0" y="0"/>
          <a:ext cx="0" cy="0"/>
          <a:chOff x="0" y="0"/>
          <a:chExt cx="0" cy="0"/>
        </a:xfrm>
      </p:grpSpPr>
      <p:sp>
        <p:nvSpPr>
          <p:cNvPr id="343" name="Google Shape;343;p59"/>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44" name="Google Shape;344;p59"/>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45" name="Google Shape;345;p59"/>
          <p:cNvSpPr txBox="1"/>
          <p:nvPr>
            <p:ph idx="4294967295" type="title"/>
          </p:nvPr>
        </p:nvSpPr>
        <p:spPr>
          <a:xfrm>
            <a:off x="295167" y="1030367"/>
            <a:ext cx="11961900" cy="34305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7.	Feature Engineering</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Improving the performance of the machine learning models using domain knowledge and insights gained from EDA to perform feature engineering, which may involve:</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Selecting relevant features</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Creating new features, </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Transforming existing features </a:t>
            </a:r>
            <a:endParaRPr b="0" sz="2400">
              <a:solidFill>
                <a:srgbClr val="20124D"/>
              </a:solidFill>
              <a:latin typeface="Times"/>
              <a:ea typeface="Times"/>
              <a:cs typeface="Times"/>
              <a:sym typeface="Times"/>
            </a:endParaRPr>
          </a:p>
        </p:txBody>
      </p:sp>
      <p:sp>
        <p:nvSpPr>
          <p:cNvPr id="346" name="Google Shape;346;p59"/>
          <p:cNvSpPr txBox="1"/>
          <p:nvPr/>
        </p:nvSpPr>
        <p:spPr>
          <a:xfrm>
            <a:off x="843200" y="4427800"/>
            <a:ext cx="11312400" cy="1723800"/>
          </a:xfrm>
          <a:prstGeom prst="rect">
            <a:avLst/>
          </a:prstGeom>
          <a:noFill/>
          <a:ln>
            <a:noFill/>
          </a:ln>
        </p:spPr>
        <p:txBody>
          <a:bodyPr anchorCtr="0" anchor="t" bIns="121900" lIns="121900" spcFirstLastPara="1" rIns="121900" wrap="square" tIns="121900">
            <a:spAutoFit/>
          </a:bodyPr>
          <a:lstStyle/>
          <a:p>
            <a:pPr indent="-457200" lvl="0" marL="609600" rtl="0" algn="l">
              <a:lnSpc>
                <a:spcPct val="150000"/>
              </a:lnSpc>
              <a:spcBef>
                <a:spcPts val="0"/>
              </a:spcBef>
              <a:spcAft>
                <a:spcPts val="0"/>
              </a:spcAft>
              <a:buClr>
                <a:srgbClr val="222222"/>
              </a:buClr>
              <a:buSzPts val="2400"/>
              <a:buFont typeface="Times"/>
              <a:buChar char="●"/>
            </a:pPr>
            <a:r>
              <a:rPr lang="en-US" sz="2400">
                <a:solidFill>
                  <a:srgbClr val="222222"/>
                </a:solidFill>
                <a:latin typeface="Times"/>
                <a:ea typeface="Times"/>
                <a:cs typeface="Times"/>
                <a:sym typeface="Times"/>
              </a:rPr>
              <a:t>It involves transforming the data in a way that makes it more suitable for modeling, by extracting relevant information, reducing noise, and improving the representation of the underlying patterns in the data.</a:t>
            </a:r>
            <a:endParaRPr sz="2400">
              <a:solidFill>
                <a:srgbClr val="222222"/>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nvSpPr>
        <p:spPr>
          <a:xfrm>
            <a:off x="463800" y="3603200"/>
            <a:ext cx="112644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u="sng">
                <a:solidFill>
                  <a:schemeClr val="hlink"/>
                </a:solidFill>
                <a:hlinkClick r:id="rId3"/>
              </a:rPr>
              <a:t>https://www.kaggle.com/code/wonduk/eda-lstm-classification-on-clothing-reviews</a:t>
            </a:r>
            <a:endParaRPr b="1" sz="1900"/>
          </a:p>
        </p:txBody>
      </p:sp>
      <p:sp>
        <p:nvSpPr>
          <p:cNvPr id="352" name="Google Shape;352;p60"/>
          <p:cNvSpPr txBox="1"/>
          <p:nvPr/>
        </p:nvSpPr>
        <p:spPr>
          <a:xfrm>
            <a:off x="850300" y="1578400"/>
            <a:ext cx="10298400" cy="1683000"/>
          </a:xfrm>
          <a:prstGeom prst="rect">
            <a:avLst/>
          </a:prstGeom>
          <a:noFill/>
          <a:ln>
            <a:noFill/>
          </a:ln>
        </p:spPr>
        <p:txBody>
          <a:bodyPr anchorCtr="0" anchor="t" bIns="121900" lIns="121900" spcFirstLastPara="1" rIns="121900" wrap="square" tIns="121900">
            <a:spAutoFit/>
          </a:bodyPr>
          <a:lstStyle/>
          <a:p>
            <a:pPr indent="0" lvl="0" marL="0" rtl="0" algn="ctr">
              <a:lnSpc>
                <a:spcPct val="122222"/>
              </a:lnSpc>
              <a:spcBef>
                <a:spcPts val="0"/>
              </a:spcBef>
              <a:spcAft>
                <a:spcPts val="0"/>
              </a:spcAft>
              <a:buNone/>
            </a:pPr>
            <a:r>
              <a:rPr b="1" lang="en-US" sz="3600">
                <a:solidFill>
                  <a:srgbClr val="202124"/>
                </a:solidFill>
                <a:highlight>
                  <a:srgbClr val="FFFFFF"/>
                </a:highlight>
              </a:rPr>
              <a:t>EDA use case </a:t>
            </a:r>
            <a:endParaRPr b="1" sz="3600">
              <a:solidFill>
                <a:srgbClr val="202124"/>
              </a:solidFill>
              <a:highlight>
                <a:srgbClr val="FFFFFF"/>
              </a:highlight>
            </a:endParaRPr>
          </a:p>
          <a:p>
            <a:pPr indent="0" lvl="0" marL="0" rtl="0" algn="ctr">
              <a:lnSpc>
                <a:spcPct val="122222"/>
              </a:lnSpc>
              <a:spcBef>
                <a:spcPts val="1600"/>
              </a:spcBef>
              <a:spcAft>
                <a:spcPts val="1600"/>
              </a:spcAft>
              <a:buNone/>
            </a:pPr>
            <a:r>
              <a:rPr b="1" lang="en-US" sz="3600">
                <a:solidFill>
                  <a:srgbClr val="202124"/>
                </a:solidFill>
                <a:highlight>
                  <a:srgbClr val="FFFFFF"/>
                </a:highlight>
              </a:rPr>
              <a:t>on clothing reviews</a:t>
            </a:r>
            <a:endParaRPr b="1" sz="3600">
              <a:solidFill>
                <a:srgbClr val="202124"/>
              </a:solidFill>
              <a:highlight>
                <a:srgbClr val="FFFFFF"/>
              </a:highlight>
            </a:endParaRPr>
          </a:p>
        </p:txBody>
      </p:sp>
      <p:sp>
        <p:nvSpPr>
          <p:cNvPr id="353" name="Google Shape;353;p60"/>
          <p:cNvSpPr txBox="1"/>
          <p:nvPr/>
        </p:nvSpPr>
        <p:spPr>
          <a:xfrm>
            <a:off x="0" y="5996000"/>
            <a:ext cx="64539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000"/>
              <a:t>More EDA use case</a:t>
            </a:r>
            <a:br>
              <a:rPr b="1" lang="en-US" sz="2000"/>
            </a:br>
            <a:r>
              <a:rPr b="1" lang="en-US" sz="2000" u="sng">
                <a:solidFill>
                  <a:schemeClr val="hlink"/>
                </a:solidFill>
                <a:hlinkClick r:id="rId4"/>
              </a:rPr>
              <a:t>https://www.kaggle.com/wonduk/code</a:t>
            </a:r>
            <a:endParaRPr b="1"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nvSpPr>
        <p:spPr>
          <a:xfrm>
            <a:off x="1723541" y="1283228"/>
            <a:ext cx="17456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1869A6"/>
                </a:solidFill>
                <a:latin typeface="Arial"/>
                <a:ea typeface="Arial"/>
                <a:cs typeface="Arial"/>
                <a:sym typeface="Arial"/>
              </a:rPr>
              <a:t>Agenda</a:t>
            </a:r>
            <a:r>
              <a:rPr b="0" i="0" lang="en-US" sz="2800" u="none" cap="none" strike="noStrike">
                <a:solidFill>
                  <a:srgbClr val="1869A6"/>
                </a:solidFill>
                <a:latin typeface="Arial"/>
                <a:ea typeface="Arial"/>
                <a:cs typeface="Arial"/>
                <a:sym typeface="Arial"/>
              </a:rPr>
              <a:t>:</a:t>
            </a:r>
            <a:endParaRPr/>
          </a:p>
        </p:txBody>
      </p:sp>
      <p:graphicFrame>
        <p:nvGraphicFramePr>
          <p:cNvPr id="359" name="Google Shape;359;p61"/>
          <p:cNvGraphicFramePr/>
          <p:nvPr/>
        </p:nvGraphicFramePr>
        <p:xfrm>
          <a:off x="2596378" y="2225964"/>
          <a:ext cx="3000000" cy="3000000"/>
        </p:xfrm>
        <a:graphic>
          <a:graphicData uri="http://schemas.openxmlformats.org/drawingml/2006/table">
            <a:tbl>
              <a:tblPr bandRow="1" firstRow="1">
                <a:noFill/>
                <a:tableStyleId>{471A21CC-2BA6-4756-BF8D-6C1FD82F760C}</a:tableStyleId>
              </a:tblPr>
              <a:tblGrid>
                <a:gridCol w="568300"/>
                <a:gridCol w="6430925"/>
              </a:tblGrid>
              <a:tr h="482125">
                <a:tc>
                  <a:txBody>
                    <a:bodyPr/>
                    <a:lstStyle/>
                    <a:p>
                      <a:pPr indent="0" lvl="0" marL="0" marR="0" rtl="0" algn="ctr">
                        <a:spcBef>
                          <a:spcPts val="0"/>
                        </a:spcBef>
                        <a:spcAft>
                          <a:spcPts val="0"/>
                        </a:spcAft>
                        <a:buNone/>
                      </a:pPr>
                      <a:r>
                        <a:rPr b="1" lang="en-US" sz="1800" u="none" cap="none" strike="noStrike">
                          <a:solidFill>
                            <a:schemeClr val="lt1"/>
                          </a:solidFill>
                        </a:rPr>
                        <a:t>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c>
                  <a:txBody>
                    <a:bodyPr/>
                    <a:lstStyle/>
                    <a:p>
                      <a:pPr indent="0" lvl="0" marL="0" marR="0" rtl="0" algn="ctr">
                        <a:spcBef>
                          <a:spcPts val="0"/>
                        </a:spcBef>
                        <a:spcAft>
                          <a:spcPts val="0"/>
                        </a:spcAft>
                        <a:buNone/>
                      </a:pPr>
                      <a:r>
                        <a:rPr lang="en-US" sz="1800" u="none" cap="none" strike="noStrike"/>
                        <a:t> Introduction to Pandas</a:t>
                      </a:r>
                      <a:endParaRPr b="1" sz="1800" u="none" cap="none" strike="noStrike">
                        <a:solidFill>
                          <a:schemeClr val="lt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r>
              <a:tr h="496425">
                <a:tc>
                  <a:txBody>
                    <a:bodyPr/>
                    <a:lstStyle/>
                    <a:p>
                      <a:pPr indent="0" lvl="0" marL="0" marR="0" rtl="0" algn="ctr">
                        <a:spcBef>
                          <a:spcPts val="0"/>
                        </a:spcBef>
                        <a:spcAft>
                          <a:spcPts val="0"/>
                        </a:spcAft>
                        <a:buNone/>
                      </a:pPr>
                      <a:r>
                        <a:rPr b="1" lang="en-US" sz="1800" u="none" cap="none" strike="noStrike">
                          <a:solidFill>
                            <a:schemeClr val="lt1"/>
                          </a:solidFill>
                        </a:rPr>
                        <a:t>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c>
                  <a:txBody>
                    <a:bodyPr/>
                    <a:lstStyle/>
                    <a:p>
                      <a:pPr indent="0" lvl="0" marL="0" marR="0" rtl="0" algn="ctr">
                        <a:spcBef>
                          <a:spcPts val="0"/>
                        </a:spcBef>
                        <a:spcAft>
                          <a:spcPts val="0"/>
                        </a:spcAft>
                        <a:buNone/>
                      </a:pPr>
                      <a:r>
                        <a:rPr b="1" lang="en-US" sz="1800" u="none" cap="none" strike="noStrike">
                          <a:solidFill>
                            <a:schemeClr val="lt1"/>
                          </a:solidFill>
                        </a:rPr>
                        <a:t>Data Manipulation with Pandas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r>
              <a:tr h="496425">
                <a:tc>
                  <a:txBody>
                    <a:bodyPr/>
                    <a:lstStyle/>
                    <a:p>
                      <a:pPr indent="0" lvl="0" marL="0" marR="0" rtl="0" algn="ctr">
                        <a:spcBef>
                          <a:spcPts val="0"/>
                        </a:spcBef>
                        <a:spcAft>
                          <a:spcPts val="0"/>
                        </a:spcAft>
                        <a:buNone/>
                      </a:pPr>
                      <a:r>
                        <a:rPr b="1" lang="en-US" sz="1800" u="none" cap="none" strike="noStrike">
                          <a:solidFill>
                            <a:schemeClr val="lt1"/>
                          </a:solidFill>
                        </a:rPr>
                        <a:t>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c>
                  <a:txBody>
                    <a:bodyPr/>
                    <a:lstStyle/>
                    <a:p>
                      <a:pPr indent="0" lvl="0" marL="0" marR="0" rtl="0" algn="ctr">
                        <a:spcBef>
                          <a:spcPts val="0"/>
                        </a:spcBef>
                        <a:spcAft>
                          <a:spcPts val="0"/>
                        </a:spcAft>
                        <a:buNone/>
                      </a:pPr>
                      <a:r>
                        <a:rPr b="1" lang="en-US" sz="1800" u="none" cap="none" strike="noStrike">
                          <a:solidFill>
                            <a:schemeClr val="lt1"/>
                          </a:solidFill>
                        </a:rPr>
                        <a:t>Practical Examples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nvSpPr>
        <p:spPr>
          <a:xfrm>
            <a:off x="3048000" y="2782669"/>
            <a:ext cx="6096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2AAF82"/>
                </a:solidFill>
                <a:latin typeface="Arial"/>
                <a:ea typeface="Arial"/>
                <a:cs typeface="Arial"/>
                <a:sym typeface="Arial"/>
              </a:rPr>
              <a:t> Introduction to Pandas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3"/>
          <p:cNvSpPr txBox="1"/>
          <p:nvPr/>
        </p:nvSpPr>
        <p:spPr>
          <a:xfrm>
            <a:off x="471054" y="1526523"/>
            <a:ext cx="3048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 Introduction to Pandas</a:t>
            </a:r>
            <a:endParaRPr/>
          </a:p>
        </p:txBody>
      </p:sp>
      <p:sp>
        <p:nvSpPr>
          <p:cNvPr id="370" name="Google Shape;370;p63"/>
          <p:cNvSpPr txBox="1"/>
          <p:nvPr/>
        </p:nvSpPr>
        <p:spPr>
          <a:xfrm>
            <a:off x="1874982" y="1926633"/>
            <a:ext cx="20504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What is Pandas?</a:t>
            </a:r>
            <a:endParaRPr sz="1800">
              <a:solidFill>
                <a:schemeClr val="dk1"/>
              </a:solidFill>
              <a:latin typeface="Arial"/>
              <a:ea typeface="Arial"/>
              <a:cs typeface="Arial"/>
              <a:sym typeface="Arial"/>
            </a:endParaRPr>
          </a:p>
        </p:txBody>
      </p:sp>
      <p:sp>
        <p:nvSpPr>
          <p:cNvPr id="371" name="Google Shape;371;p63"/>
          <p:cNvSpPr txBox="1"/>
          <p:nvPr/>
        </p:nvSpPr>
        <p:spPr>
          <a:xfrm>
            <a:off x="2346037" y="2326743"/>
            <a:ext cx="952269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Pandas is an open-source data analysis and data manipulation library built on top of Numpy. It provides high-level data structures and functions designed to make data analysis fast and easy in Python.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Pandas is widely used in data science, finance, statistics, and many other fields for tasks like data cleaning, transformation, and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4"/>
          <p:cNvSpPr txBox="1"/>
          <p:nvPr/>
        </p:nvSpPr>
        <p:spPr>
          <a:xfrm>
            <a:off x="350982" y="1461868"/>
            <a:ext cx="3048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 Introduction to Pandas</a:t>
            </a:r>
            <a:endParaRPr/>
          </a:p>
        </p:txBody>
      </p:sp>
      <p:sp>
        <p:nvSpPr>
          <p:cNvPr id="377" name="Google Shape;377;p64"/>
          <p:cNvSpPr txBox="1"/>
          <p:nvPr/>
        </p:nvSpPr>
        <p:spPr>
          <a:xfrm>
            <a:off x="1570170" y="1861975"/>
            <a:ext cx="423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Key Features of Pandas</a:t>
            </a:r>
            <a:endParaRPr/>
          </a:p>
        </p:txBody>
      </p:sp>
      <p:sp>
        <p:nvSpPr>
          <p:cNvPr id="378" name="Google Shape;378;p64"/>
          <p:cNvSpPr txBox="1"/>
          <p:nvPr/>
        </p:nvSpPr>
        <p:spPr>
          <a:xfrm>
            <a:off x="2124364" y="2263561"/>
            <a:ext cx="9485746"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Series and DataFrames</a:t>
            </a:r>
            <a:r>
              <a:rPr lang="en-US" sz="1800">
                <a:solidFill>
                  <a:schemeClr val="dk1"/>
                </a:solidFill>
                <a:latin typeface="Arial"/>
                <a:ea typeface="Arial"/>
                <a:cs typeface="Arial"/>
                <a:sym typeface="Arial"/>
              </a:rPr>
              <a:t>: Pandas introduces two primary data structures: Series (one-dimensional) and DataFrame (two-dimensional), which are used to store and manipulate data.</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Data Alignment</a:t>
            </a:r>
            <a:r>
              <a:rPr lang="en-US" sz="1800">
                <a:solidFill>
                  <a:schemeClr val="dk1"/>
                </a:solidFill>
                <a:latin typeface="Arial"/>
                <a:ea typeface="Arial"/>
                <a:cs typeface="Arial"/>
                <a:sym typeface="Arial"/>
              </a:rPr>
              <a:t>: Pandas automatically aligns data by its labels, making it easy to perform arithmetic operations on data sets with different indexes.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Handling Missing Data</a:t>
            </a:r>
            <a:r>
              <a:rPr lang="en-US" sz="1800">
                <a:solidFill>
                  <a:schemeClr val="dk1"/>
                </a:solidFill>
                <a:latin typeface="Arial"/>
                <a:ea typeface="Arial"/>
                <a:cs typeface="Arial"/>
                <a:sym typeface="Arial"/>
              </a:rPr>
              <a:t>: Pandas provides methods for detecting, filling, and dropping missing data, which is essential for cleaning datasets.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Powerful Data Grouping and Aggregation</a:t>
            </a:r>
            <a:r>
              <a:rPr lang="en-US" sz="1800">
                <a:solidFill>
                  <a:schemeClr val="dk1"/>
                </a:solidFill>
                <a:latin typeface="Arial"/>
                <a:ea typeface="Arial"/>
                <a:cs typeface="Arial"/>
                <a:sym typeface="Arial"/>
              </a:rPr>
              <a:t>: Pandas supports grouping data, aggregating results, and applying custom functions using the groupby() functionality.</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Flexible Data Reading/Writing</a:t>
            </a:r>
            <a:r>
              <a:rPr lang="en-US" sz="1800">
                <a:solidFill>
                  <a:schemeClr val="dk1"/>
                </a:solidFill>
                <a:latin typeface="Arial"/>
                <a:ea typeface="Arial"/>
                <a:cs typeface="Arial"/>
                <a:sym typeface="Arial"/>
              </a:rPr>
              <a:t>: Pandas can read from and write to various file formats, including CSV, Excel, SQL databases, and more.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384" name="Google Shape;384;p65"/>
          <p:cNvSpPr txBox="1"/>
          <p:nvPr/>
        </p:nvSpPr>
        <p:spPr>
          <a:xfrm>
            <a:off x="5039956" y="0"/>
            <a:ext cx="2087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Pandas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385" name="Google Shape;385;p6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386" name="Google Shape;386;p6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65"/>
          <p:cNvSpPr txBox="1"/>
          <p:nvPr/>
        </p:nvSpPr>
        <p:spPr>
          <a:xfrm>
            <a:off x="508000" y="1143000"/>
            <a:ext cx="11277600" cy="347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We will use pandas to:</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Read in data from Excel.</a:t>
            </a:r>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Manipulate data in spreadsheet.</a:t>
            </a:r>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Visualize data (we will also use another Python package called ggplot to do this).</a:t>
            </a:r>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Filter and aggregate data from spreadsheet using SQL</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nvSpPr>
        <p:spPr>
          <a:xfrm>
            <a:off x="480290" y="1602571"/>
            <a:ext cx="378690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Data Manipulation with Pandas</a:t>
            </a:r>
            <a:endParaRPr/>
          </a:p>
        </p:txBody>
      </p:sp>
      <p:sp>
        <p:nvSpPr>
          <p:cNvPr id="393" name="Google Shape;393;p66"/>
          <p:cNvSpPr txBox="1"/>
          <p:nvPr/>
        </p:nvSpPr>
        <p:spPr>
          <a:xfrm>
            <a:off x="1782618" y="2184553"/>
            <a:ext cx="89223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Data manipulation is a core aspect of data analysis. Pandas provides various tools and functions to manipulate data efficiently.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nvSpPr>
        <p:spPr>
          <a:xfrm>
            <a:off x="434096" y="1260825"/>
            <a:ext cx="5951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Creating Pandas Data Structures</a:t>
            </a:r>
            <a:endParaRPr/>
          </a:p>
        </p:txBody>
      </p:sp>
      <p:sp>
        <p:nvSpPr>
          <p:cNvPr id="399" name="Google Shape;399;p67"/>
          <p:cNvSpPr txBox="1"/>
          <p:nvPr/>
        </p:nvSpPr>
        <p:spPr>
          <a:xfrm>
            <a:off x="2041236" y="166093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Creating a Pandas Series</a:t>
            </a:r>
            <a:endParaRPr/>
          </a:p>
        </p:txBody>
      </p:sp>
      <p:sp>
        <p:nvSpPr>
          <p:cNvPr id="400" name="Google Shape;400;p67"/>
          <p:cNvSpPr txBox="1"/>
          <p:nvPr/>
        </p:nvSpPr>
        <p:spPr>
          <a:xfrm>
            <a:off x="2127539" y="4770735"/>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Series is a one-dimensional labeled array capable of holding any data type. It is similar to a column in a spreadsheet.</a:t>
            </a:r>
            <a:endParaRPr/>
          </a:p>
        </p:txBody>
      </p:sp>
      <p:pic>
        <p:nvPicPr>
          <p:cNvPr id="401" name="Google Shape;401;p67"/>
          <p:cNvPicPr preferRelativeResize="0"/>
          <p:nvPr/>
        </p:nvPicPr>
        <p:blipFill rotWithShape="1">
          <a:blip r:embed="rId3">
            <a:alphaModFix/>
          </a:blip>
          <a:srcRect b="0" l="0" r="0" t="0"/>
          <a:stretch/>
        </p:blipFill>
        <p:spPr>
          <a:xfrm>
            <a:off x="2127539" y="2114969"/>
            <a:ext cx="3448050" cy="2466975"/>
          </a:xfrm>
          <a:prstGeom prst="rect">
            <a:avLst/>
          </a:prstGeom>
          <a:noFill/>
          <a:ln>
            <a:noFill/>
          </a:ln>
        </p:spPr>
      </p:pic>
      <p:pic>
        <p:nvPicPr>
          <p:cNvPr id="402" name="Google Shape;402;p67"/>
          <p:cNvPicPr preferRelativeResize="0"/>
          <p:nvPr/>
        </p:nvPicPr>
        <p:blipFill>
          <a:blip r:embed="rId4">
            <a:alphaModFix/>
          </a:blip>
          <a:stretch>
            <a:fillRect/>
          </a:stretch>
        </p:blipFill>
        <p:spPr>
          <a:xfrm>
            <a:off x="5838050" y="1819500"/>
            <a:ext cx="6281925" cy="2405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408" name="Google Shape;408;p68"/>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409" name="Google Shape;409;p6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410" name="Google Shape;410;p6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1" name="Google Shape;411;p68"/>
          <p:cNvPicPr preferRelativeResize="0"/>
          <p:nvPr/>
        </p:nvPicPr>
        <p:blipFill rotWithShape="1">
          <a:blip r:embed="rId3">
            <a:alphaModFix/>
          </a:blip>
          <a:srcRect b="0" l="0" r="0" t="0"/>
          <a:stretch/>
        </p:blipFill>
        <p:spPr>
          <a:xfrm>
            <a:off x="207425" y="2569900"/>
            <a:ext cx="11158600" cy="2728275"/>
          </a:xfrm>
          <a:prstGeom prst="rect">
            <a:avLst/>
          </a:prstGeom>
          <a:noFill/>
          <a:ln>
            <a:noFill/>
          </a:ln>
        </p:spPr>
      </p:pic>
      <p:pic>
        <p:nvPicPr>
          <p:cNvPr id="412" name="Google Shape;412;p68"/>
          <p:cNvPicPr preferRelativeResize="0"/>
          <p:nvPr/>
        </p:nvPicPr>
        <p:blipFill rotWithShape="1">
          <a:blip r:embed="rId4">
            <a:alphaModFix/>
          </a:blip>
          <a:srcRect b="0" l="0" r="0" t="0"/>
          <a:stretch/>
        </p:blipFill>
        <p:spPr>
          <a:xfrm>
            <a:off x="3833576" y="1143000"/>
            <a:ext cx="3365500" cy="749300"/>
          </a:xfrm>
          <a:prstGeom prst="rect">
            <a:avLst/>
          </a:prstGeom>
          <a:noFill/>
          <a:ln>
            <a:noFill/>
          </a:ln>
        </p:spPr>
      </p:pic>
      <p:cxnSp>
        <p:nvCxnSpPr>
          <p:cNvPr id="413" name="Google Shape;413;p68"/>
          <p:cNvCxnSpPr/>
          <p:nvPr/>
        </p:nvCxnSpPr>
        <p:spPr>
          <a:xfrm>
            <a:off x="717958" y="3380600"/>
            <a:ext cx="1118700" cy="0"/>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49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2"/>
          <p:cNvPicPr preferRelativeResize="0"/>
          <p:nvPr/>
        </p:nvPicPr>
        <p:blipFill>
          <a:blip r:embed="rId3">
            <a:alphaModFix/>
          </a:blip>
          <a:stretch>
            <a:fillRect/>
          </a:stretch>
        </p:blipFill>
        <p:spPr>
          <a:xfrm>
            <a:off x="203200" y="203200"/>
            <a:ext cx="11785600" cy="60661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9"/>
          <p:cNvSpPr txBox="1"/>
          <p:nvPr/>
        </p:nvSpPr>
        <p:spPr>
          <a:xfrm>
            <a:off x="452572" y="1214650"/>
            <a:ext cx="63186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Creating Pandas Data Structures</a:t>
            </a:r>
            <a:endParaRPr/>
          </a:p>
        </p:txBody>
      </p:sp>
      <p:sp>
        <p:nvSpPr>
          <p:cNvPr id="419" name="Google Shape;419;p69"/>
          <p:cNvSpPr txBox="1"/>
          <p:nvPr/>
        </p:nvSpPr>
        <p:spPr>
          <a:xfrm>
            <a:off x="2059709" y="1614853"/>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Creating a DataFrame from a Dictionary</a:t>
            </a:r>
            <a:endParaRPr sz="1800">
              <a:solidFill>
                <a:schemeClr val="dk1"/>
              </a:solidFill>
            </a:endParaRPr>
          </a:p>
        </p:txBody>
      </p:sp>
      <p:sp>
        <p:nvSpPr>
          <p:cNvPr id="420" name="Google Shape;420;p69"/>
          <p:cNvSpPr txBox="1"/>
          <p:nvPr/>
        </p:nvSpPr>
        <p:spPr>
          <a:xfrm>
            <a:off x="2146012" y="5457603"/>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DataFrame is a two-dimensional labeled data structure with columns of potentially different types. It is similar to a table in a database or a data frame in R.</a:t>
            </a:r>
            <a:endParaRPr/>
          </a:p>
        </p:txBody>
      </p:sp>
      <p:pic>
        <p:nvPicPr>
          <p:cNvPr id="421" name="Google Shape;421;p69"/>
          <p:cNvPicPr preferRelativeResize="0"/>
          <p:nvPr/>
        </p:nvPicPr>
        <p:blipFill rotWithShape="1">
          <a:blip r:embed="rId3">
            <a:alphaModFix/>
          </a:blip>
          <a:srcRect b="0" l="0" r="0" t="0"/>
          <a:stretch/>
        </p:blipFill>
        <p:spPr>
          <a:xfrm>
            <a:off x="2145996" y="2193051"/>
            <a:ext cx="6009700" cy="2884148"/>
          </a:xfrm>
          <a:prstGeom prst="rect">
            <a:avLst/>
          </a:prstGeom>
          <a:noFill/>
          <a:ln>
            <a:noFill/>
          </a:ln>
        </p:spPr>
      </p:pic>
      <p:pic>
        <p:nvPicPr>
          <p:cNvPr id="422" name="Google Shape;422;p69"/>
          <p:cNvPicPr preferRelativeResize="0"/>
          <p:nvPr/>
        </p:nvPicPr>
        <p:blipFill>
          <a:blip r:embed="rId4">
            <a:alphaModFix/>
          </a:blip>
          <a:stretch>
            <a:fillRect/>
          </a:stretch>
        </p:blipFill>
        <p:spPr>
          <a:xfrm>
            <a:off x="8308097" y="2136453"/>
            <a:ext cx="3731505" cy="2014261"/>
          </a:xfrm>
          <a:prstGeom prst="rect">
            <a:avLst/>
          </a:prstGeom>
          <a:noFill/>
          <a:ln>
            <a:noFill/>
          </a:ln>
        </p:spPr>
      </p:pic>
      <p:sp>
        <p:nvSpPr>
          <p:cNvPr id="423" name="Google Shape;423;p69"/>
          <p:cNvSpPr txBox="1"/>
          <p:nvPr/>
        </p:nvSpPr>
        <p:spPr>
          <a:xfrm>
            <a:off x="2393025" y="19841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import pandas as pd</a:t>
            </a: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70"/>
          <p:cNvPicPr preferRelativeResize="0"/>
          <p:nvPr/>
        </p:nvPicPr>
        <p:blipFill>
          <a:blip r:embed="rId3">
            <a:alphaModFix/>
          </a:blip>
          <a:stretch>
            <a:fillRect/>
          </a:stretch>
        </p:blipFill>
        <p:spPr>
          <a:xfrm>
            <a:off x="2241405" y="935846"/>
            <a:ext cx="8780575" cy="4739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nvSpPr>
        <p:spPr>
          <a:xfrm>
            <a:off x="387926" y="1380898"/>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Viewing and Inspecting Dat</a:t>
            </a:r>
            <a:endParaRPr/>
          </a:p>
        </p:txBody>
      </p:sp>
      <p:sp>
        <p:nvSpPr>
          <p:cNvPr id="434" name="Google Shape;434;p71"/>
          <p:cNvSpPr txBox="1"/>
          <p:nvPr/>
        </p:nvSpPr>
        <p:spPr>
          <a:xfrm>
            <a:off x="1995054" y="178100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Viewing the First Few Rows</a:t>
            </a:r>
            <a:endParaRPr/>
          </a:p>
        </p:txBody>
      </p:sp>
      <p:sp>
        <p:nvSpPr>
          <p:cNvPr id="435" name="Google Shape;435;p71"/>
          <p:cNvSpPr txBox="1"/>
          <p:nvPr/>
        </p:nvSpPr>
        <p:spPr>
          <a:xfrm>
            <a:off x="2081357" y="4317242"/>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head() method returns the first five rows of the DataFrame. This is useful for quickly examining the top of a dataset.</a:t>
            </a:r>
            <a:endParaRPr/>
          </a:p>
        </p:txBody>
      </p:sp>
      <p:pic>
        <p:nvPicPr>
          <p:cNvPr id="436" name="Google Shape;436;p71"/>
          <p:cNvPicPr preferRelativeResize="0"/>
          <p:nvPr/>
        </p:nvPicPr>
        <p:blipFill rotWithShape="1">
          <a:blip r:embed="rId3">
            <a:alphaModFix/>
          </a:blip>
          <a:srcRect b="0" l="0" r="0" t="0"/>
          <a:stretch/>
        </p:blipFill>
        <p:spPr>
          <a:xfrm>
            <a:off x="2081357" y="2181118"/>
            <a:ext cx="2505075" cy="1885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2"/>
          <p:cNvSpPr txBox="1"/>
          <p:nvPr/>
        </p:nvSpPr>
        <p:spPr>
          <a:xfrm>
            <a:off x="406400" y="1279300"/>
            <a:ext cx="6711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Viewing and Inspecting Dat</a:t>
            </a:r>
            <a:r>
              <a:rPr b="1" lang="en-US" sz="2000">
                <a:solidFill>
                  <a:srgbClr val="1869A6"/>
                </a:solidFill>
              </a:rPr>
              <a:t>a</a:t>
            </a:r>
            <a:endParaRPr/>
          </a:p>
        </p:txBody>
      </p:sp>
      <p:sp>
        <p:nvSpPr>
          <p:cNvPr id="442" name="Google Shape;442;p72"/>
          <p:cNvSpPr txBox="1"/>
          <p:nvPr/>
        </p:nvSpPr>
        <p:spPr>
          <a:xfrm>
            <a:off x="2013527" y="167940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Getting DataFrame Information</a:t>
            </a:r>
            <a:endParaRPr/>
          </a:p>
        </p:txBody>
      </p:sp>
      <p:sp>
        <p:nvSpPr>
          <p:cNvPr id="443" name="Google Shape;443;p72"/>
          <p:cNvSpPr txBox="1"/>
          <p:nvPr/>
        </p:nvSpPr>
        <p:spPr>
          <a:xfrm>
            <a:off x="2109067" y="4398967"/>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info() method provides a summary of the DataFrame, including the number of non-null entries and the data type of each column.</a:t>
            </a:r>
            <a:endParaRPr/>
          </a:p>
        </p:txBody>
      </p:sp>
      <p:pic>
        <p:nvPicPr>
          <p:cNvPr id="444" name="Google Shape;444;p72"/>
          <p:cNvPicPr preferRelativeResize="0"/>
          <p:nvPr/>
        </p:nvPicPr>
        <p:blipFill rotWithShape="1">
          <a:blip r:embed="rId3">
            <a:alphaModFix/>
          </a:blip>
          <a:srcRect b="0" l="0" r="0" t="0"/>
          <a:stretch/>
        </p:blipFill>
        <p:spPr>
          <a:xfrm>
            <a:off x="2013527" y="2098749"/>
            <a:ext cx="3267075" cy="2247900"/>
          </a:xfrm>
          <a:prstGeom prst="rect">
            <a:avLst/>
          </a:prstGeom>
          <a:noFill/>
          <a:ln>
            <a:noFill/>
          </a:ln>
        </p:spPr>
      </p:pic>
      <p:pic>
        <p:nvPicPr>
          <p:cNvPr id="445" name="Google Shape;445;p72"/>
          <p:cNvPicPr preferRelativeResize="0"/>
          <p:nvPr/>
        </p:nvPicPr>
        <p:blipFill rotWithShape="1">
          <a:blip r:embed="rId4">
            <a:alphaModFix/>
          </a:blip>
          <a:srcRect b="0" l="0" r="0" t="0"/>
          <a:stretch/>
        </p:blipFill>
        <p:spPr>
          <a:xfrm>
            <a:off x="9796607" y="1207643"/>
            <a:ext cx="2505075" cy="1885950"/>
          </a:xfrm>
          <a:prstGeom prst="rect">
            <a:avLst/>
          </a:prstGeom>
          <a:noFill/>
          <a:ln>
            <a:noFill/>
          </a:ln>
        </p:spPr>
      </p:pic>
      <p:sp>
        <p:nvSpPr>
          <p:cNvPr id="446" name="Google Shape;446;p72"/>
          <p:cNvSpPr txBox="1"/>
          <p:nvPr/>
        </p:nvSpPr>
        <p:spPr>
          <a:xfrm>
            <a:off x="5524950" y="915725"/>
            <a:ext cx="4479600" cy="20664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US" sz="2200">
                <a:solidFill>
                  <a:schemeClr val="dk1"/>
                </a:solidFill>
              </a:rPr>
              <a:t>اخدت نظرة اولية على : </a:t>
            </a:r>
            <a:endParaRPr sz="2200">
              <a:solidFill>
                <a:schemeClr val="dk1"/>
              </a:solidFill>
            </a:endParaRPr>
          </a:p>
          <a:p>
            <a:pPr indent="-368300" lvl="0" marL="457200" rtl="1" algn="r">
              <a:spcBef>
                <a:spcPts val="0"/>
              </a:spcBef>
              <a:spcAft>
                <a:spcPts val="0"/>
              </a:spcAft>
              <a:buClr>
                <a:schemeClr val="dk1"/>
              </a:buClr>
              <a:buSzPts val="2200"/>
              <a:buChar char="-"/>
            </a:pPr>
            <a:r>
              <a:rPr lang="en-US" sz="2200">
                <a:solidFill>
                  <a:schemeClr val="dk1"/>
                </a:solidFill>
              </a:rPr>
              <a:t>عدد الاعمدة</a:t>
            </a:r>
            <a:endParaRPr sz="2200">
              <a:solidFill>
                <a:schemeClr val="dk1"/>
              </a:solidFill>
            </a:endParaRPr>
          </a:p>
          <a:p>
            <a:pPr indent="-368300" lvl="0" marL="457200" rtl="1" algn="r">
              <a:spcBef>
                <a:spcPts val="0"/>
              </a:spcBef>
              <a:spcAft>
                <a:spcPts val="0"/>
              </a:spcAft>
              <a:buClr>
                <a:schemeClr val="dk1"/>
              </a:buClr>
              <a:buSzPts val="2200"/>
              <a:buChar char="-"/>
            </a:pPr>
            <a:r>
              <a:rPr lang="en-US" sz="2200">
                <a:solidFill>
                  <a:schemeClr val="dk1"/>
                </a:solidFill>
              </a:rPr>
              <a:t>عدد ال rows</a:t>
            </a:r>
            <a:endParaRPr sz="2200">
              <a:solidFill>
                <a:schemeClr val="dk1"/>
              </a:solidFill>
            </a:endParaRPr>
          </a:p>
          <a:p>
            <a:pPr indent="-368300" lvl="0" marL="457200" rtl="0" algn="r">
              <a:spcBef>
                <a:spcPts val="0"/>
              </a:spcBef>
              <a:spcAft>
                <a:spcPts val="0"/>
              </a:spcAft>
              <a:buClr>
                <a:schemeClr val="dk1"/>
              </a:buClr>
              <a:buSzPts val="2200"/>
              <a:buChar char="-"/>
            </a:pPr>
            <a:r>
              <a:rPr lang="en-US" sz="2200">
                <a:solidFill>
                  <a:schemeClr val="dk1"/>
                </a:solidFill>
              </a:rPr>
              <a:t> datatype</a:t>
            </a:r>
            <a:endParaRPr sz="2200">
              <a:solidFill>
                <a:schemeClr val="dk1"/>
              </a:solidFill>
            </a:endParaRPr>
          </a:p>
          <a:p>
            <a:pPr indent="-368300" lvl="0" marL="457200" rtl="0" algn="r">
              <a:spcBef>
                <a:spcPts val="0"/>
              </a:spcBef>
              <a:spcAft>
                <a:spcPts val="0"/>
              </a:spcAft>
              <a:buClr>
                <a:schemeClr val="dk1"/>
              </a:buClr>
              <a:buSzPts val="2200"/>
              <a:buChar char="-"/>
            </a:pPr>
            <a:r>
              <a:rPr lang="en-US" sz="2200">
                <a:solidFill>
                  <a:schemeClr val="dk1"/>
                </a:solidFill>
              </a:rPr>
              <a:t>count of missing data</a:t>
            </a:r>
            <a:endParaRPr sz="2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3"/>
          <p:cNvSpPr txBox="1"/>
          <p:nvPr/>
        </p:nvSpPr>
        <p:spPr>
          <a:xfrm>
            <a:off x="507999" y="1149989"/>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Viewing and Inspecting Dat</a:t>
            </a:r>
            <a:endParaRPr/>
          </a:p>
        </p:txBody>
      </p:sp>
      <p:sp>
        <p:nvSpPr>
          <p:cNvPr id="452" name="Google Shape;452;p73"/>
          <p:cNvSpPr txBox="1"/>
          <p:nvPr/>
        </p:nvSpPr>
        <p:spPr>
          <a:xfrm>
            <a:off x="2115127" y="155009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Describing Statistical Information</a:t>
            </a:r>
            <a:endParaRPr/>
          </a:p>
        </p:txBody>
      </p:sp>
      <p:sp>
        <p:nvSpPr>
          <p:cNvPr id="453" name="Google Shape;453;p73"/>
          <p:cNvSpPr txBox="1"/>
          <p:nvPr/>
        </p:nvSpPr>
        <p:spPr>
          <a:xfrm>
            <a:off x="2043102" y="5370626"/>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describe() method generates descriptive statistics, such as mean, standard deviation, min, and max, for numerical columns.</a:t>
            </a:r>
            <a:endParaRPr/>
          </a:p>
        </p:txBody>
      </p:sp>
      <p:pic>
        <p:nvPicPr>
          <p:cNvPr id="454" name="Google Shape;454;p73"/>
          <p:cNvPicPr preferRelativeResize="0"/>
          <p:nvPr/>
        </p:nvPicPr>
        <p:blipFill rotWithShape="1">
          <a:blip r:embed="rId3">
            <a:alphaModFix/>
          </a:blip>
          <a:srcRect b="0" l="0" r="0" t="0"/>
          <a:stretch/>
        </p:blipFill>
        <p:spPr>
          <a:xfrm>
            <a:off x="2210667" y="1950209"/>
            <a:ext cx="1428750" cy="3324225"/>
          </a:xfrm>
          <a:prstGeom prst="rect">
            <a:avLst/>
          </a:prstGeom>
          <a:noFill/>
          <a:ln>
            <a:noFill/>
          </a:ln>
        </p:spPr>
      </p:pic>
      <p:pic>
        <p:nvPicPr>
          <p:cNvPr id="455" name="Google Shape;455;p73"/>
          <p:cNvPicPr preferRelativeResize="0"/>
          <p:nvPr/>
        </p:nvPicPr>
        <p:blipFill rotWithShape="1">
          <a:blip r:embed="rId4">
            <a:alphaModFix/>
          </a:blip>
          <a:srcRect b="0" l="0" r="0" t="0"/>
          <a:stretch/>
        </p:blipFill>
        <p:spPr>
          <a:xfrm>
            <a:off x="9686932" y="1294793"/>
            <a:ext cx="2505075" cy="1885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4"/>
          <p:cNvSpPr txBox="1"/>
          <p:nvPr/>
        </p:nvSpPr>
        <p:spPr>
          <a:xfrm>
            <a:off x="9470576" y="6490525"/>
            <a:ext cx="2502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461" name="Google Shape;461;p74"/>
          <p:cNvSpPr txBox="1"/>
          <p:nvPr/>
        </p:nvSpPr>
        <p:spPr>
          <a:xfrm>
            <a:off x="555950" y="514400"/>
            <a:ext cx="11245500" cy="58668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0"/>
              </a:spcAft>
              <a:buNone/>
            </a:pPr>
            <a:r>
              <a:rPr lang="en-US" sz="2900">
                <a:solidFill>
                  <a:schemeClr val="dk1"/>
                </a:solidFill>
              </a:rPr>
              <a:t>"Whenever you open a new dataset, your </a:t>
            </a:r>
            <a:r>
              <a:rPr b="1" lang="en-US" sz="2900">
                <a:solidFill>
                  <a:schemeClr val="dk1"/>
                </a:solidFill>
              </a:rPr>
              <a:t>first 5 minutes</a:t>
            </a:r>
            <a:r>
              <a:rPr lang="en-US" sz="2900">
                <a:solidFill>
                  <a:schemeClr val="dk1"/>
                </a:solidFill>
              </a:rPr>
              <a:t> should include these five commands:</a:t>
            </a:r>
            <a:br>
              <a:rPr lang="en-US" sz="2900">
                <a:solidFill>
                  <a:schemeClr val="dk1"/>
                </a:solidFill>
              </a:rPr>
            </a:br>
            <a:r>
              <a:rPr lang="en-US" sz="2900">
                <a:solidFill>
                  <a:schemeClr val="dk1"/>
                </a:solidFill>
              </a:rPr>
              <a:t> </a:t>
            </a:r>
            <a:r>
              <a:rPr lang="en-US" sz="2900">
                <a:solidFill>
                  <a:srgbClr val="188038"/>
                </a:solidFill>
                <a:latin typeface="Roboto Mono"/>
                <a:ea typeface="Roboto Mono"/>
                <a:cs typeface="Roboto Mono"/>
                <a:sym typeface="Roboto Mono"/>
              </a:rPr>
              <a:t>df.shape</a:t>
            </a:r>
            <a:endParaRPr sz="2900">
              <a:solidFill>
                <a:schemeClr val="dk1"/>
              </a:solidFill>
            </a:endParaRPr>
          </a:p>
          <a:p>
            <a:pPr indent="0" lvl="0" marL="381000" marR="381000" rtl="0" algn="l">
              <a:lnSpc>
                <a:spcPct val="115000"/>
              </a:lnSpc>
              <a:spcBef>
                <a:spcPts val="1200"/>
              </a:spcBef>
              <a:spcAft>
                <a:spcPts val="0"/>
              </a:spcAft>
              <a:buNone/>
            </a:pPr>
            <a:r>
              <a:rPr lang="en-US" sz="2900">
                <a:solidFill>
                  <a:schemeClr val="dk1"/>
                </a:solidFill>
              </a:rPr>
              <a:t> </a:t>
            </a:r>
            <a:r>
              <a:rPr lang="en-US" sz="2900">
                <a:solidFill>
                  <a:srgbClr val="188038"/>
                </a:solidFill>
                <a:latin typeface="Roboto Mono"/>
                <a:ea typeface="Roboto Mono"/>
                <a:cs typeface="Roboto Mono"/>
                <a:sym typeface="Roboto Mono"/>
              </a:rPr>
              <a:t>df.columns</a:t>
            </a:r>
            <a:endParaRPr sz="2900">
              <a:solidFill>
                <a:schemeClr val="dk1"/>
              </a:solidFill>
            </a:endParaRPr>
          </a:p>
          <a:p>
            <a:pPr indent="0" lvl="0" marL="381000" marR="381000" rtl="0" algn="l">
              <a:lnSpc>
                <a:spcPct val="115000"/>
              </a:lnSpc>
              <a:spcBef>
                <a:spcPts val="1200"/>
              </a:spcBef>
              <a:spcAft>
                <a:spcPts val="0"/>
              </a:spcAft>
              <a:buNone/>
            </a:pPr>
            <a:r>
              <a:rPr lang="en-US" sz="2900">
                <a:solidFill>
                  <a:srgbClr val="188038"/>
                </a:solidFill>
                <a:latin typeface="Roboto Mono"/>
                <a:ea typeface="Roboto Mono"/>
                <a:cs typeface="Roboto Mono"/>
                <a:sym typeface="Roboto Mono"/>
              </a:rPr>
              <a:t> </a:t>
            </a:r>
            <a:r>
              <a:rPr lang="en-US" sz="2900" u="sng">
                <a:solidFill>
                  <a:schemeClr val="hlink"/>
                </a:solidFill>
                <a:latin typeface="Roboto Mono"/>
                <a:ea typeface="Roboto Mono"/>
                <a:cs typeface="Roboto Mono"/>
                <a:sym typeface="Roboto Mono"/>
                <a:hlinkClick r:id="rId3"/>
              </a:rPr>
              <a:t>df.info</a:t>
            </a:r>
            <a:r>
              <a:rPr lang="en-US" sz="2900">
                <a:solidFill>
                  <a:srgbClr val="188038"/>
                </a:solidFill>
                <a:latin typeface="Roboto Mono"/>
                <a:ea typeface="Roboto Mono"/>
                <a:cs typeface="Roboto Mono"/>
                <a:sym typeface="Roboto Mono"/>
              </a:rPr>
              <a:t>()  </a:t>
            </a:r>
            <a:endParaRPr sz="2900">
              <a:solidFill>
                <a:schemeClr val="dk1"/>
              </a:solidFill>
            </a:endParaRPr>
          </a:p>
          <a:p>
            <a:pPr indent="0" lvl="0" marL="381000" marR="381000" rtl="0" algn="l">
              <a:lnSpc>
                <a:spcPct val="115000"/>
              </a:lnSpc>
              <a:spcBef>
                <a:spcPts val="1200"/>
              </a:spcBef>
              <a:spcAft>
                <a:spcPts val="0"/>
              </a:spcAft>
              <a:buNone/>
            </a:pPr>
            <a:r>
              <a:rPr lang="en-US" sz="2900">
                <a:solidFill>
                  <a:schemeClr val="dk1"/>
                </a:solidFill>
              </a:rPr>
              <a:t> </a:t>
            </a:r>
            <a:r>
              <a:rPr lang="en-US" sz="2900">
                <a:solidFill>
                  <a:srgbClr val="188038"/>
                </a:solidFill>
                <a:latin typeface="Roboto Mono"/>
                <a:ea typeface="Roboto Mono"/>
                <a:cs typeface="Roboto Mono"/>
                <a:sym typeface="Roboto Mono"/>
              </a:rPr>
              <a:t>df.describe()</a:t>
            </a:r>
            <a:endParaRPr sz="2900">
              <a:solidFill>
                <a:schemeClr val="dk1"/>
              </a:solidFill>
            </a:endParaRPr>
          </a:p>
          <a:p>
            <a:pPr indent="0" lvl="0" marL="381000" marR="381000" rtl="0" algn="l">
              <a:lnSpc>
                <a:spcPct val="115000"/>
              </a:lnSpc>
              <a:spcBef>
                <a:spcPts val="1200"/>
              </a:spcBef>
              <a:spcAft>
                <a:spcPts val="1200"/>
              </a:spcAft>
              <a:buNone/>
            </a:pPr>
            <a:r>
              <a:rPr lang="en-US" sz="2900">
                <a:solidFill>
                  <a:schemeClr val="dk1"/>
                </a:solidFill>
              </a:rPr>
              <a:t> </a:t>
            </a:r>
            <a:r>
              <a:rPr lang="en-US" sz="2900">
                <a:solidFill>
                  <a:srgbClr val="188038"/>
                </a:solidFill>
                <a:latin typeface="Roboto Mono"/>
                <a:ea typeface="Roboto Mono"/>
                <a:cs typeface="Roboto Mono"/>
                <a:sym typeface="Roboto Mono"/>
              </a:rPr>
              <a:t>df.head()</a:t>
            </a:r>
            <a:br>
              <a:rPr lang="en-US" sz="2900">
                <a:solidFill>
                  <a:srgbClr val="188038"/>
                </a:solidFill>
                <a:latin typeface="Roboto Mono"/>
                <a:ea typeface="Roboto Mono"/>
                <a:cs typeface="Roboto Mono"/>
                <a:sym typeface="Roboto Mono"/>
              </a:rPr>
            </a:br>
            <a:r>
              <a:rPr lang="en-US" sz="2900">
                <a:solidFill>
                  <a:schemeClr val="dk1"/>
                </a:solidFill>
              </a:rPr>
              <a:t> These will give you a </a:t>
            </a:r>
            <a:r>
              <a:rPr b="1" lang="en-US" sz="2900">
                <a:solidFill>
                  <a:schemeClr val="dk1"/>
                </a:solidFill>
              </a:rPr>
              <a:t>quick understanding</a:t>
            </a:r>
            <a:r>
              <a:rPr lang="en-US" sz="2900">
                <a:solidFill>
                  <a:schemeClr val="dk1"/>
                </a:solidFill>
              </a:rPr>
              <a:t> of the data’s structure, size, types, and any missing values —</a:t>
            </a:r>
            <a:br>
              <a:rPr lang="en-US" sz="2900">
                <a:solidFill>
                  <a:schemeClr val="dk1"/>
                </a:solidFill>
              </a:rPr>
            </a:br>
            <a:r>
              <a:rPr lang="en-US" sz="2900">
                <a:solidFill>
                  <a:schemeClr val="dk1"/>
                </a:solidFill>
              </a:rPr>
              <a:t> before you do </a:t>
            </a:r>
            <a:r>
              <a:rPr b="1" lang="en-US" sz="2900">
                <a:solidFill>
                  <a:schemeClr val="dk1"/>
                </a:solidFill>
              </a:rPr>
              <a:t>any cleaning or analysis</a:t>
            </a:r>
            <a:r>
              <a:rPr lang="en-US" sz="2900">
                <a:solidFill>
                  <a:schemeClr val="dk1"/>
                </a:solidFill>
              </a:rPr>
              <a:t>."</a:t>
            </a:r>
            <a:endParaRPr sz="29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5"/>
          <p:cNvSpPr txBox="1"/>
          <p:nvPr/>
        </p:nvSpPr>
        <p:spPr>
          <a:xfrm>
            <a:off x="378690" y="1334716"/>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Selecting and Filtering Data</a:t>
            </a:r>
            <a:endParaRPr/>
          </a:p>
        </p:txBody>
      </p:sp>
      <p:sp>
        <p:nvSpPr>
          <p:cNvPr id="467" name="Google Shape;467;p75"/>
          <p:cNvSpPr txBox="1"/>
          <p:nvPr/>
        </p:nvSpPr>
        <p:spPr>
          <a:xfrm>
            <a:off x="1985818" y="173482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Selecting Columns</a:t>
            </a:r>
            <a:endParaRPr/>
          </a:p>
        </p:txBody>
      </p:sp>
      <p:sp>
        <p:nvSpPr>
          <p:cNvPr id="468" name="Google Shape;468;p75"/>
          <p:cNvSpPr txBox="1"/>
          <p:nvPr/>
        </p:nvSpPr>
        <p:spPr>
          <a:xfrm>
            <a:off x="1985818" y="4776318"/>
            <a:ext cx="6096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select a single column from a DataFrame using the column name. This returns a Series object.</a:t>
            </a:r>
            <a:endParaRPr/>
          </a:p>
        </p:txBody>
      </p:sp>
      <p:pic>
        <p:nvPicPr>
          <p:cNvPr id="469" name="Google Shape;469;p75"/>
          <p:cNvPicPr preferRelativeResize="0"/>
          <p:nvPr/>
        </p:nvPicPr>
        <p:blipFill rotWithShape="1">
          <a:blip r:embed="rId3">
            <a:alphaModFix/>
          </a:blip>
          <a:srcRect b="0" l="0" r="0" t="0"/>
          <a:stretch/>
        </p:blipFill>
        <p:spPr>
          <a:xfrm>
            <a:off x="1985830" y="2228358"/>
            <a:ext cx="3854547" cy="2120775"/>
          </a:xfrm>
          <a:prstGeom prst="rect">
            <a:avLst/>
          </a:prstGeom>
          <a:noFill/>
          <a:ln>
            <a:noFill/>
          </a:ln>
        </p:spPr>
      </p:pic>
      <p:pic>
        <p:nvPicPr>
          <p:cNvPr id="470" name="Google Shape;470;p75"/>
          <p:cNvPicPr preferRelativeResize="0"/>
          <p:nvPr/>
        </p:nvPicPr>
        <p:blipFill rotWithShape="1">
          <a:blip r:embed="rId4">
            <a:alphaModFix/>
          </a:blip>
          <a:srcRect b="0" l="0" r="0" t="0"/>
          <a:stretch/>
        </p:blipFill>
        <p:spPr>
          <a:xfrm>
            <a:off x="9074582" y="1504968"/>
            <a:ext cx="2505075" cy="1885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6"/>
          <p:cNvSpPr txBox="1"/>
          <p:nvPr/>
        </p:nvSpPr>
        <p:spPr>
          <a:xfrm>
            <a:off x="406399" y="1491735"/>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Selecting and Filtering Data</a:t>
            </a:r>
            <a:endParaRPr/>
          </a:p>
        </p:txBody>
      </p:sp>
      <p:sp>
        <p:nvSpPr>
          <p:cNvPr id="476" name="Google Shape;476;p76"/>
          <p:cNvSpPr txBox="1"/>
          <p:nvPr/>
        </p:nvSpPr>
        <p:spPr>
          <a:xfrm>
            <a:off x="2013527" y="189184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Filtering Rows Based on Condition</a:t>
            </a:r>
            <a:endParaRPr/>
          </a:p>
        </p:txBody>
      </p:sp>
      <p:sp>
        <p:nvSpPr>
          <p:cNvPr id="477" name="Google Shape;477;p76"/>
          <p:cNvSpPr txBox="1"/>
          <p:nvPr/>
        </p:nvSpPr>
        <p:spPr>
          <a:xfrm>
            <a:off x="2013527" y="4701862"/>
            <a:ext cx="6096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filter rows based on a condition. Here, only rows where the 'Age' column is greater than 30 are selected.</a:t>
            </a:r>
            <a:endParaRPr/>
          </a:p>
        </p:txBody>
      </p:sp>
      <p:pic>
        <p:nvPicPr>
          <p:cNvPr id="478" name="Google Shape;478;p76"/>
          <p:cNvPicPr preferRelativeResize="0"/>
          <p:nvPr/>
        </p:nvPicPr>
        <p:blipFill rotWithShape="1">
          <a:blip r:embed="rId3">
            <a:alphaModFix/>
          </a:blip>
          <a:srcRect b="0" l="0" r="0" t="0"/>
          <a:stretch/>
        </p:blipFill>
        <p:spPr>
          <a:xfrm>
            <a:off x="2013524" y="2261174"/>
            <a:ext cx="4840200" cy="2272250"/>
          </a:xfrm>
          <a:prstGeom prst="rect">
            <a:avLst/>
          </a:prstGeom>
          <a:noFill/>
          <a:ln>
            <a:noFill/>
          </a:ln>
        </p:spPr>
      </p:pic>
      <p:pic>
        <p:nvPicPr>
          <p:cNvPr id="479" name="Google Shape;479;p76"/>
          <p:cNvPicPr preferRelativeResize="0"/>
          <p:nvPr/>
        </p:nvPicPr>
        <p:blipFill rotWithShape="1">
          <a:blip r:embed="rId4">
            <a:alphaModFix/>
          </a:blip>
          <a:srcRect b="0" l="0" r="0" t="0"/>
          <a:stretch/>
        </p:blipFill>
        <p:spPr>
          <a:xfrm>
            <a:off x="9074582" y="1504968"/>
            <a:ext cx="2505075" cy="1885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7"/>
          <p:cNvSpPr txBox="1"/>
          <p:nvPr/>
        </p:nvSpPr>
        <p:spPr>
          <a:xfrm>
            <a:off x="323272" y="1380898"/>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Selecting and Filtering Data</a:t>
            </a:r>
            <a:endParaRPr/>
          </a:p>
        </p:txBody>
      </p:sp>
      <p:sp>
        <p:nvSpPr>
          <p:cNvPr id="485" name="Google Shape;485;p77"/>
          <p:cNvSpPr txBox="1"/>
          <p:nvPr/>
        </p:nvSpPr>
        <p:spPr>
          <a:xfrm>
            <a:off x="1930400" y="178100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Selecting Specific Rows and Columns</a:t>
            </a:r>
            <a:endParaRPr/>
          </a:p>
        </p:txBody>
      </p:sp>
      <p:sp>
        <p:nvSpPr>
          <p:cNvPr id="486" name="Google Shape;486;p77"/>
          <p:cNvSpPr txBox="1"/>
          <p:nvPr/>
        </p:nvSpPr>
        <p:spPr>
          <a:xfrm>
            <a:off x="1930400" y="4610300"/>
            <a:ext cx="60960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loc[] method is used for label-based indexing to select specific rows and columns. Here, rows with indices 0 and 1 and columns 'Name' and 'City' are selected.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endParaRPr>
          </a:p>
          <a:p>
            <a:pPr indent="0" lvl="0" marL="0" marR="0" rtl="0" algn="l">
              <a:spcBef>
                <a:spcPts val="0"/>
              </a:spcBef>
              <a:spcAft>
                <a:spcPts val="0"/>
              </a:spcAft>
              <a:buNone/>
            </a:pPr>
            <a:r>
              <a:rPr lang="en-US" sz="1800">
                <a:solidFill>
                  <a:schemeClr val="dk1"/>
                </a:solidFill>
              </a:rPr>
              <a:t>loc[row , col] </a:t>
            </a:r>
            <a:endParaRPr sz="1800">
              <a:solidFill>
                <a:schemeClr val="dk1"/>
              </a:solidFill>
            </a:endParaRPr>
          </a:p>
        </p:txBody>
      </p:sp>
      <p:pic>
        <p:nvPicPr>
          <p:cNvPr id="487" name="Google Shape;487;p77"/>
          <p:cNvPicPr preferRelativeResize="0"/>
          <p:nvPr/>
        </p:nvPicPr>
        <p:blipFill rotWithShape="1">
          <a:blip r:embed="rId3">
            <a:alphaModFix/>
          </a:blip>
          <a:srcRect b="0" l="0" r="0" t="0"/>
          <a:stretch/>
        </p:blipFill>
        <p:spPr>
          <a:xfrm>
            <a:off x="1930400" y="2150356"/>
            <a:ext cx="6096000" cy="2255520"/>
          </a:xfrm>
          <a:prstGeom prst="rect">
            <a:avLst/>
          </a:prstGeom>
          <a:noFill/>
          <a:ln>
            <a:noFill/>
          </a:ln>
        </p:spPr>
      </p:pic>
      <p:pic>
        <p:nvPicPr>
          <p:cNvPr id="488" name="Google Shape;488;p77"/>
          <p:cNvPicPr preferRelativeResize="0"/>
          <p:nvPr/>
        </p:nvPicPr>
        <p:blipFill rotWithShape="1">
          <a:blip r:embed="rId4">
            <a:alphaModFix/>
          </a:blip>
          <a:srcRect b="0" l="0" r="0" t="0"/>
          <a:stretch/>
        </p:blipFill>
        <p:spPr>
          <a:xfrm>
            <a:off x="9074582" y="1504968"/>
            <a:ext cx="2505075" cy="1885950"/>
          </a:xfrm>
          <a:prstGeom prst="rect">
            <a:avLst/>
          </a:prstGeom>
          <a:noFill/>
          <a:ln>
            <a:noFill/>
          </a:ln>
        </p:spPr>
      </p:pic>
      <p:sp>
        <p:nvSpPr>
          <p:cNvPr id="489" name="Google Shape;489;p77"/>
          <p:cNvSpPr txBox="1"/>
          <p:nvPr/>
        </p:nvSpPr>
        <p:spPr>
          <a:xfrm>
            <a:off x="8975925" y="5835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go </a:t>
            </a:r>
            <a:r>
              <a:rPr b="1" lang="en-US" sz="1800">
                <a:solidFill>
                  <a:schemeClr val="dk1"/>
                </a:solidFill>
              </a:rPr>
              <a:t>to code </a:t>
            </a:r>
            <a:endParaRPr b="1"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78"/>
          <p:cNvPicPr preferRelativeResize="0"/>
          <p:nvPr/>
        </p:nvPicPr>
        <p:blipFill rotWithShape="1">
          <a:blip r:embed="rId3">
            <a:alphaModFix/>
          </a:blip>
          <a:srcRect b="0" l="0" r="0" t="30579"/>
          <a:stretch/>
        </p:blipFill>
        <p:spPr>
          <a:xfrm>
            <a:off x="2031450" y="243350"/>
            <a:ext cx="7927050" cy="1341375"/>
          </a:xfrm>
          <a:prstGeom prst="rect">
            <a:avLst/>
          </a:prstGeom>
          <a:noFill/>
          <a:ln>
            <a:noFill/>
          </a:ln>
        </p:spPr>
      </p:pic>
      <p:pic>
        <p:nvPicPr>
          <p:cNvPr id="495" name="Google Shape;495;p78"/>
          <p:cNvPicPr preferRelativeResize="0"/>
          <p:nvPr/>
        </p:nvPicPr>
        <p:blipFill>
          <a:blip r:embed="rId4">
            <a:alphaModFix/>
          </a:blip>
          <a:stretch>
            <a:fillRect/>
          </a:stretch>
        </p:blipFill>
        <p:spPr>
          <a:xfrm>
            <a:off x="4272950" y="1584728"/>
            <a:ext cx="2971817" cy="5273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3"/>
          <p:cNvPicPr preferRelativeResize="0"/>
          <p:nvPr/>
        </p:nvPicPr>
        <p:blipFill>
          <a:blip r:embed="rId3">
            <a:alphaModFix/>
          </a:blip>
          <a:stretch>
            <a:fillRect/>
          </a:stretch>
        </p:blipFill>
        <p:spPr>
          <a:xfrm>
            <a:off x="640200" y="3505200"/>
            <a:ext cx="10617200" cy="3302000"/>
          </a:xfrm>
          <a:prstGeom prst="rect">
            <a:avLst/>
          </a:prstGeom>
          <a:noFill/>
          <a:ln>
            <a:noFill/>
          </a:ln>
        </p:spPr>
      </p:pic>
      <p:sp>
        <p:nvSpPr>
          <p:cNvPr id="232" name="Google Shape;232;p43"/>
          <p:cNvSpPr txBox="1"/>
          <p:nvPr/>
        </p:nvSpPr>
        <p:spPr>
          <a:xfrm>
            <a:off x="0" y="50800"/>
            <a:ext cx="11897700" cy="1329000"/>
          </a:xfrm>
          <a:prstGeom prst="rect">
            <a:avLst/>
          </a:prstGeom>
          <a:noFill/>
          <a:ln>
            <a:noFill/>
          </a:ln>
        </p:spPr>
        <p:txBody>
          <a:bodyPr anchorCtr="0" anchor="t" bIns="60950" lIns="60950" spcFirstLastPara="1" rIns="60950" wrap="square" tIns="60950">
            <a:spAutoFit/>
          </a:bodyPr>
          <a:lstStyle/>
          <a:p>
            <a:pPr indent="0" lvl="0" marL="0" rtl="0" algn="l">
              <a:lnSpc>
                <a:spcPct val="115000"/>
              </a:lnSpc>
              <a:spcBef>
                <a:spcPts val="900"/>
              </a:spcBef>
              <a:spcAft>
                <a:spcPts val="0"/>
              </a:spcAft>
              <a:buNone/>
            </a:pPr>
            <a:r>
              <a:rPr b="1" lang="en-US" sz="2100">
                <a:solidFill>
                  <a:schemeClr val="dk1"/>
                </a:solidFill>
              </a:rPr>
              <a:t>What is Data?</a:t>
            </a:r>
            <a:endParaRPr b="1" sz="2100">
              <a:solidFill>
                <a:schemeClr val="dk1"/>
              </a:solidFill>
            </a:endParaRPr>
          </a:p>
          <a:p>
            <a:pPr indent="0" lvl="0" marL="254000" marR="254000" rtl="0" algn="l">
              <a:lnSpc>
                <a:spcPct val="115000"/>
              </a:lnSpc>
              <a:spcBef>
                <a:spcPts val="800"/>
              </a:spcBef>
              <a:spcAft>
                <a:spcPts val="0"/>
              </a:spcAft>
              <a:buNone/>
            </a:pPr>
            <a:r>
              <a:rPr b="1" lang="en-US" sz="1900">
                <a:solidFill>
                  <a:schemeClr val="dk1"/>
                </a:solidFill>
              </a:rPr>
              <a:t>Data</a:t>
            </a:r>
            <a:r>
              <a:rPr lang="en-US" sz="1900">
                <a:solidFill>
                  <a:schemeClr val="dk1"/>
                </a:solidFill>
              </a:rPr>
              <a:t> is any kind of raw information collected from the real world. </a:t>
            </a:r>
            <a:endParaRPr sz="1900">
              <a:solidFill>
                <a:schemeClr val="dk1"/>
              </a:solidFill>
            </a:endParaRPr>
          </a:p>
          <a:p>
            <a:pPr indent="0" lvl="0" marL="254000" marR="254000" rtl="0" algn="l">
              <a:lnSpc>
                <a:spcPct val="115000"/>
              </a:lnSpc>
              <a:spcBef>
                <a:spcPts val="800"/>
              </a:spcBef>
              <a:spcAft>
                <a:spcPts val="800"/>
              </a:spcAft>
              <a:buNone/>
            </a:pPr>
            <a:r>
              <a:rPr lang="en-US" sz="1900">
                <a:solidFill>
                  <a:schemeClr val="dk1"/>
                </a:solidFill>
              </a:rPr>
              <a:t>It can be numbers, text, images, or signals — anything that helps us describe or understand a situation.</a:t>
            </a:r>
            <a:endParaRPr sz="1900">
              <a:solidFill>
                <a:schemeClr val="dk1"/>
              </a:solidFill>
            </a:endParaRPr>
          </a:p>
        </p:txBody>
      </p:sp>
      <p:sp>
        <p:nvSpPr>
          <p:cNvPr id="233" name="Google Shape;233;p43"/>
          <p:cNvSpPr txBox="1"/>
          <p:nvPr/>
        </p:nvSpPr>
        <p:spPr>
          <a:xfrm>
            <a:off x="155867" y="1650600"/>
            <a:ext cx="11211900" cy="1407900"/>
          </a:xfrm>
          <a:prstGeom prst="rect">
            <a:avLst/>
          </a:prstGeom>
          <a:noFill/>
          <a:ln>
            <a:noFill/>
          </a:ln>
        </p:spPr>
        <p:txBody>
          <a:bodyPr anchorCtr="0" anchor="t" bIns="60950" lIns="60950" spcFirstLastPara="1" rIns="60950" wrap="square" tIns="60950">
            <a:spAutoFit/>
          </a:bodyPr>
          <a:lstStyle/>
          <a:p>
            <a:pPr indent="0" lvl="0" marL="0" rtl="0" algn="l">
              <a:lnSpc>
                <a:spcPct val="115000"/>
              </a:lnSpc>
              <a:spcBef>
                <a:spcPts val="900"/>
              </a:spcBef>
              <a:spcAft>
                <a:spcPts val="0"/>
              </a:spcAft>
              <a:buNone/>
            </a:pPr>
            <a:r>
              <a:rPr b="1" lang="en-US" sz="1800">
                <a:solidFill>
                  <a:schemeClr val="dk1"/>
                </a:solidFill>
              </a:rPr>
              <a:t>Why is Data Important?</a:t>
            </a:r>
            <a:endParaRPr b="1" sz="1800">
              <a:solidFill>
                <a:schemeClr val="dk1"/>
              </a:solidFill>
            </a:endParaRPr>
          </a:p>
          <a:p>
            <a:pPr indent="0" lvl="0" marL="254000" marR="254000" rtl="0" algn="l">
              <a:lnSpc>
                <a:spcPct val="115000"/>
              </a:lnSpc>
              <a:spcBef>
                <a:spcPts val="800"/>
              </a:spcBef>
              <a:spcAft>
                <a:spcPts val="800"/>
              </a:spcAft>
              <a:buNone/>
            </a:pPr>
            <a:r>
              <a:rPr lang="en-US" sz="1700">
                <a:solidFill>
                  <a:schemeClr val="dk1"/>
                </a:solidFill>
              </a:rPr>
              <a:t>On its own, data is just raw numbers or facts.</a:t>
            </a:r>
            <a:br>
              <a:rPr lang="en-US" sz="1700">
                <a:solidFill>
                  <a:schemeClr val="dk1"/>
                </a:solidFill>
              </a:rPr>
            </a:br>
            <a:r>
              <a:rPr lang="en-US" sz="1700">
                <a:solidFill>
                  <a:schemeClr val="dk1"/>
                </a:solidFill>
              </a:rPr>
              <a:t> But when we </a:t>
            </a:r>
            <a:r>
              <a:rPr b="1" lang="en-US" sz="1700">
                <a:solidFill>
                  <a:schemeClr val="dk1"/>
                </a:solidFill>
              </a:rPr>
              <a:t>organize, analyze, and interpret</a:t>
            </a:r>
            <a:r>
              <a:rPr lang="en-US" sz="1700">
                <a:solidFill>
                  <a:schemeClr val="dk1"/>
                </a:solidFill>
              </a:rPr>
              <a:t> it — we can extract </a:t>
            </a:r>
            <a:r>
              <a:rPr b="1" lang="en-US" sz="1700">
                <a:solidFill>
                  <a:schemeClr val="dk1"/>
                </a:solidFill>
              </a:rPr>
              <a:t>valuable insights</a:t>
            </a:r>
            <a:r>
              <a:rPr lang="en-US" sz="1700">
                <a:solidFill>
                  <a:schemeClr val="dk1"/>
                </a:solidFill>
              </a:rPr>
              <a:t>, solve problems, and make better decisions.</a:t>
            </a:r>
            <a:endParaRPr sz="17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9"/>
          <p:cNvSpPr txBox="1"/>
          <p:nvPr/>
        </p:nvSpPr>
        <p:spPr>
          <a:xfrm>
            <a:off x="0" y="1343953"/>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Modifying Data</a:t>
            </a:r>
            <a:endParaRPr/>
          </a:p>
        </p:txBody>
      </p:sp>
      <p:sp>
        <p:nvSpPr>
          <p:cNvPr id="501" name="Google Shape;501;p79"/>
          <p:cNvSpPr txBox="1"/>
          <p:nvPr/>
        </p:nvSpPr>
        <p:spPr>
          <a:xfrm>
            <a:off x="1607128" y="174406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Adding a New Column</a:t>
            </a:r>
            <a:endParaRPr/>
          </a:p>
        </p:txBody>
      </p:sp>
      <p:sp>
        <p:nvSpPr>
          <p:cNvPr id="502" name="Google Shape;502;p79"/>
          <p:cNvSpPr txBox="1"/>
          <p:nvPr/>
        </p:nvSpPr>
        <p:spPr>
          <a:xfrm>
            <a:off x="1607128" y="4674970"/>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new column 'Salary' is added to the DataFrame with specified values. This is a common operation to add calculated fields or new data.</a:t>
            </a:r>
            <a:endParaRPr/>
          </a:p>
        </p:txBody>
      </p:sp>
      <p:pic>
        <p:nvPicPr>
          <p:cNvPr id="503" name="Google Shape;503;p79"/>
          <p:cNvPicPr preferRelativeResize="0"/>
          <p:nvPr/>
        </p:nvPicPr>
        <p:blipFill rotWithShape="1">
          <a:blip r:embed="rId3">
            <a:alphaModFix/>
          </a:blip>
          <a:srcRect b="0" l="0" r="0" t="0"/>
          <a:stretch/>
        </p:blipFill>
        <p:spPr>
          <a:xfrm>
            <a:off x="1607124" y="2171126"/>
            <a:ext cx="4643565" cy="2384913"/>
          </a:xfrm>
          <a:prstGeom prst="rect">
            <a:avLst/>
          </a:prstGeom>
          <a:noFill/>
          <a:ln>
            <a:noFill/>
          </a:ln>
        </p:spPr>
      </p:pic>
      <p:pic>
        <p:nvPicPr>
          <p:cNvPr id="504" name="Google Shape;504;p79"/>
          <p:cNvPicPr preferRelativeResize="0"/>
          <p:nvPr/>
        </p:nvPicPr>
        <p:blipFill rotWithShape="1">
          <a:blip r:embed="rId4">
            <a:alphaModFix/>
          </a:blip>
          <a:srcRect b="0" l="0" r="0" t="0"/>
          <a:stretch/>
        </p:blipFill>
        <p:spPr>
          <a:xfrm>
            <a:off x="9686932" y="1083618"/>
            <a:ext cx="2505075" cy="1885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0"/>
          <p:cNvSpPr txBox="1"/>
          <p:nvPr/>
        </p:nvSpPr>
        <p:spPr>
          <a:xfrm>
            <a:off x="147781" y="1362426"/>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Modifying Data</a:t>
            </a:r>
            <a:endParaRPr/>
          </a:p>
        </p:txBody>
      </p:sp>
      <p:sp>
        <p:nvSpPr>
          <p:cNvPr id="510" name="Google Shape;510;p80"/>
          <p:cNvSpPr txBox="1"/>
          <p:nvPr/>
        </p:nvSpPr>
        <p:spPr>
          <a:xfrm>
            <a:off x="1754909" y="176253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Updating Column Values</a:t>
            </a:r>
            <a:endParaRPr/>
          </a:p>
        </p:txBody>
      </p:sp>
      <p:sp>
        <p:nvSpPr>
          <p:cNvPr id="511" name="Google Shape;511;p80"/>
          <p:cNvSpPr txBox="1"/>
          <p:nvPr/>
        </p:nvSpPr>
        <p:spPr>
          <a:xfrm>
            <a:off x="1754909" y="5040643"/>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updates the values in the 'Age' column by adding 1 to each value. Pandas allows vectorized operations, making this efficient.</a:t>
            </a:r>
            <a:endParaRPr/>
          </a:p>
        </p:txBody>
      </p:sp>
      <p:pic>
        <p:nvPicPr>
          <p:cNvPr id="512" name="Google Shape;512;p80"/>
          <p:cNvPicPr preferRelativeResize="0"/>
          <p:nvPr/>
        </p:nvPicPr>
        <p:blipFill rotWithShape="1">
          <a:blip r:embed="rId3">
            <a:alphaModFix/>
          </a:blip>
          <a:srcRect b="0" l="0" r="0" t="0"/>
          <a:stretch/>
        </p:blipFill>
        <p:spPr>
          <a:xfrm>
            <a:off x="1754895" y="2162652"/>
            <a:ext cx="5050490" cy="2511138"/>
          </a:xfrm>
          <a:prstGeom prst="rect">
            <a:avLst/>
          </a:prstGeom>
          <a:noFill/>
          <a:ln>
            <a:noFill/>
          </a:ln>
        </p:spPr>
      </p:pic>
      <p:pic>
        <p:nvPicPr>
          <p:cNvPr id="513" name="Google Shape;513;p80"/>
          <p:cNvPicPr preferRelativeResize="0"/>
          <p:nvPr/>
        </p:nvPicPr>
        <p:blipFill rotWithShape="1">
          <a:blip r:embed="rId4">
            <a:alphaModFix/>
          </a:blip>
          <a:srcRect b="0" l="0" r="0" t="0"/>
          <a:stretch/>
        </p:blipFill>
        <p:spPr>
          <a:xfrm>
            <a:off x="9686932" y="1083618"/>
            <a:ext cx="2505075" cy="1885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1"/>
          <p:cNvSpPr txBox="1"/>
          <p:nvPr/>
        </p:nvSpPr>
        <p:spPr>
          <a:xfrm>
            <a:off x="230908" y="1454789"/>
            <a:ext cx="4082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Modifying Data</a:t>
            </a:r>
            <a:endParaRPr/>
          </a:p>
        </p:txBody>
      </p:sp>
      <p:sp>
        <p:nvSpPr>
          <p:cNvPr id="519" name="Google Shape;519;p81"/>
          <p:cNvSpPr txBox="1"/>
          <p:nvPr/>
        </p:nvSpPr>
        <p:spPr>
          <a:xfrm>
            <a:off x="1838036" y="185489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Dropping Columns</a:t>
            </a:r>
            <a:endParaRPr/>
          </a:p>
        </p:txBody>
      </p:sp>
      <p:sp>
        <p:nvSpPr>
          <p:cNvPr id="520" name="Google Shape;520;p81"/>
          <p:cNvSpPr txBox="1"/>
          <p:nvPr/>
        </p:nvSpPr>
        <p:spPr>
          <a:xfrm>
            <a:off x="1934486" y="4855818"/>
            <a:ext cx="6096000" cy="200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drop() method removes the 'City' column from the DataFrame. The axis=1 argument specifies that a column is being dropped.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200">
                <a:solidFill>
                  <a:srgbClr val="222832"/>
                </a:solidFill>
                <a:highlight>
                  <a:srgbClr val="FFFFFF"/>
                </a:highlight>
              </a:rPr>
              <a:t>axis{0 or ‘index’, 1 or ‘columns’}, default 0</a:t>
            </a:r>
            <a:endParaRPr b="1" sz="1200">
              <a:solidFill>
                <a:srgbClr val="222832"/>
              </a:solidFill>
              <a:highlight>
                <a:srgbClr val="FFFFFF"/>
              </a:highlight>
            </a:endParaRPr>
          </a:p>
          <a:p>
            <a:pPr indent="0" lvl="0" marL="0" rtl="0" algn="l">
              <a:lnSpc>
                <a:spcPct val="115000"/>
              </a:lnSpc>
              <a:spcBef>
                <a:spcPts val="200"/>
              </a:spcBef>
              <a:spcAft>
                <a:spcPts val="0"/>
              </a:spcAft>
              <a:buClr>
                <a:schemeClr val="dk1"/>
              </a:buClr>
              <a:buSzPts val="1100"/>
              <a:buFont typeface="Arial"/>
              <a:buNone/>
            </a:pPr>
            <a:r>
              <a:rPr lang="en-US" sz="1200">
                <a:solidFill>
                  <a:srgbClr val="222832"/>
                </a:solidFill>
                <a:highlight>
                  <a:srgbClr val="FFFFFF"/>
                </a:highlight>
              </a:rPr>
              <a:t>Whether to drop labels from the index (0 or ‘index’) or columns (1 or ‘columns’).</a:t>
            </a:r>
            <a:endParaRPr sz="1200">
              <a:solidFill>
                <a:srgbClr val="222832"/>
              </a:solidFill>
              <a:highlight>
                <a:srgbClr val="FFFFFF"/>
              </a:highlight>
            </a:endParaRPr>
          </a:p>
          <a:p>
            <a:pPr indent="0" lvl="0" marL="0" marR="0" rtl="0" algn="l">
              <a:spcBef>
                <a:spcPts val="800"/>
              </a:spcBef>
              <a:spcAft>
                <a:spcPts val="0"/>
              </a:spcAft>
              <a:buNone/>
            </a:pPr>
            <a:r>
              <a:t/>
            </a:r>
            <a:endParaRPr sz="1800">
              <a:solidFill>
                <a:schemeClr val="dk1"/>
              </a:solidFill>
            </a:endParaRPr>
          </a:p>
        </p:txBody>
      </p:sp>
      <p:pic>
        <p:nvPicPr>
          <p:cNvPr id="521" name="Google Shape;521;p81"/>
          <p:cNvPicPr preferRelativeResize="0"/>
          <p:nvPr/>
        </p:nvPicPr>
        <p:blipFill rotWithShape="1">
          <a:blip r:embed="rId3">
            <a:alphaModFix/>
          </a:blip>
          <a:srcRect b="0" l="0" r="0" t="0"/>
          <a:stretch/>
        </p:blipFill>
        <p:spPr>
          <a:xfrm>
            <a:off x="1838020" y="2218478"/>
            <a:ext cx="4082475" cy="2519873"/>
          </a:xfrm>
          <a:prstGeom prst="rect">
            <a:avLst/>
          </a:prstGeom>
          <a:noFill/>
          <a:ln>
            <a:noFill/>
          </a:ln>
        </p:spPr>
      </p:pic>
      <p:sp>
        <p:nvSpPr>
          <p:cNvPr id="522" name="Google Shape;522;p81"/>
          <p:cNvSpPr txBox="1"/>
          <p:nvPr/>
        </p:nvSpPr>
        <p:spPr>
          <a:xfrm>
            <a:off x="8820325" y="6095425"/>
            <a:ext cx="22188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Try: axis 0</a:t>
            </a:r>
            <a:endParaRPr sz="2800">
              <a:solidFill>
                <a:schemeClr val="dk1"/>
              </a:solidFill>
            </a:endParaRPr>
          </a:p>
        </p:txBody>
      </p:sp>
      <p:pic>
        <p:nvPicPr>
          <p:cNvPr id="523" name="Google Shape;523;p81"/>
          <p:cNvPicPr preferRelativeResize="0"/>
          <p:nvPr/>
        </p:nvPicPr>
        <p:blipFill rotWithShape="1">
          <a:blip r:embed="rId4">
            <a:alphaModFix/>
          </a:blip>
          <a:srcRect b="0" l="1816" r="0" t="16812"/>
          <a:stretch/>
        </p:blipFill>
        <p:spPr>
          <a:xfrm>
            <a:off x="8123875" y="1204450"/>
            <a:ext cx="3964600" cy="1670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2"/>
          <p:cNvSpPr txBox="1"/>
          <p:nvPr/>
        </p:nvSpPr>
        <p:spPr>
          <a:xfrm>
            <a:off x="0" y="1464025"/>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Handling Missing Data</a:t>
            </a:r>
            <a:endParaRPr/>
          </a:p>
        </p:txBody>
      </p:sp>
      <p:sp>
        <p:nvSpPr>
          <p:cNvPr id="529" name="Google Shape;529;p82"/>
          <p:cNvSpPr txBox="1"/>
          <p:nvPr/>
        </p:nvSpPr>
        <p:spPr>
          <a:xfrm>
            <a:off x="1607128" y="186413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Detecting Missing Values</a:t>
            </a:r>
            <a:endParaRPr/>
          </a:p>
        </p:txBody>
      </p:sp>
      <p:sp>
        <p:nvSpPr>
          <p:cNvPr id="530" name="Google Shape;530;p82"/>
          <p:cNvSpPr txBox="1"/>
          <p:nvPr/>
        </p:nvSpPr>
        <p:spPr>
          <a:xfrm>
            <a:off x="1607128" y="5115829"/>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isnull() method detects missing values in the DataFrame and returns a DataFrame of the same shape with True or False values.</a:t>
            </a:r>
            <a:endParaRPr/>
          </a:p>
        </p:txBody>
      </p:sp>
      <p:pic>
        <p:nvPicPr>
          <p:cNvPr id="531" name="Google Shape;531;p82"/>
          <p:cNvPicPr preferRelativeResize="0"/>
          <p:nvPr/>
        </p:nvPicPr>
        <p:blipFill rotWithShape="1">
          <a:blip r:embed="rId3">
            <a:alphaModFix/>
          </a:blip>
          <a:srcRect b="0" l="0" r="0" t="0"/>
          <a:stretch/>
        </p:blipFill>
        <p:spPr>
          <a:xfrm>
            <a:off x="1684298" y="2376976"/>
            <a:ext cx="9234685" cy="2597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83"/>
          <p:cNvPicPr preferRelativeResize="0"/>
          <p:nvPr/>
        </p:nvPicPr>
        <p:blipFill>
          <a:blip r:embed="rId3">
            <a:alphaModFix/>
          </a:blip>
          <a:stretch>
            <a:fillRect/>
          </a:stretch>
        </p:blipFill>
        <p:spPr>
          <a:xfrm>
            <a:off x="152400" y="152400"/>
            <a:ext cx="7315200" cy="5191125"/>
          </a:xfrm>
          <a:prstGeom prst="rect">
            <a:avLst/>
          </a:prstGeom>
          <a:noFill/>
          <a:ln>
            <a:noFill/>
          </a:ln>
        </p:spPr>
      </p:pic>
      <p:pic>
        <p:nvPicPr>
          <p:cNvPr id="537" name="Google Shape;537;p83"/>
          <p:cNvPicPr preferRelativeResize="0"/>
          <p:nvPr/>
        </p:nvPicPr>
        <p:blipFill>
          <a:blip r:embed="rId4">
            <a:alphaModFix/>
          </a:blip>
          <a:stretch>
            <a:fillRect/>
          </a:stretch>
        </p:blipFill>
        <p:spPr>
          <a:xfrm>
            <a:off x="7547950" y="959200"/>
            <a:ext cx="4419600" cy="51380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4"/>
          <p:cNvSpPr txBox="1"/>
          <p:nvPr/>
        </p:nvSpPr>
        <p:spPr>
          <a:xfrm>
            <a:off x="277090" y="1427080"/>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Handling Missing Data</a:t>
            </a:r>
            <a:endParaRPr/>
          </a:p>
        </p:txBody>
      </p:sp>
      <p:sp>
        <p:nvSpPr>
          <p:cNvPr id="543" name="Google Shape;543;p84"/>
          <p:cNvSpPr txBox="1"/>
          <p:nvPr/>
        </p:nvSpPr>
        <p:spPr>
          <a:xfrm>
            <a:off x="1884218" y="182719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Filling Missing Values</a:t>
            </a:r>
            <a:endParaRPr/>
          </a:p>
        </p:txBody>
      </p:sp>
      <p:sp>
        <p:nvSpPr>
          <p:cNvPr id="544" name="Google Shape;544;p84"/>
          <p:cNvSpPr txBox="1"/>
          <p:nvPr/>
        </p:nvSpPr>
        <p:spPr>
          <a:xfrm>
            <a:off x="4746393" y="5934609"/>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fillna() method replaces missing values with a specified value, such as 0. This is useful for cleaning datasets before analysis.</a:t>
            </a:r>
            <a:endParaRPr/>
          </a:p>
        </p:txBody>
      </p:sp>
      <p:pic>
        <p:nvPicPr>
          <p:cNvPr id="545" name="Google Shape;545;p84"/>
          <p:cNvPicPr preferRelativeResize="0"/>
          <p:nvPr/>
        </p:nvPicPr>
        <p:blipFill>
          <a:blip r:embed="rId3">
            <a:alphaModFix/>
          </a:blip>
          <a:stretch>
            <a:fillRect/>
          </a:stretch>
        </p:blipFill>
        <p:spPr>
          <a:xfrm>
            <a:off x="4359575" y="566550"/>
            <a:ext cx="6296375" cy="5068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85"/>
          <p:cNvPicPr preferRelativeResize="0"/>
          <p:nvPr/>
        </p:nvPicPr>
        <p:blipFill>
          <a:blip r:embed="rId3">
            <a:alphaModFix/>
          </a:blip>
          <a:stretch>
            <a:fillRect/>
          </a:stretch>
        </p:blipFill>
        <p:spPr>
          <a:xfrm>
            <a:off x="1852350" y="219825"/>
            <a:ext cx="6513112" cy="66381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6"/>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556" name="Google Shape;556;p86"/>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557" name="Google Shape;557;p86"/>
          <p:cNvPicPr preferRelativeResize="0"/>
          <p:nvPr/>
        </p:nvPicPr>
        <p:blipFill>
          <a:blip r:embed="rId3">
            <a:alphaModFix/>
          </a:blip>
          <a:stretch>
            <a:fillRect/>
          </a:stretch>
        </p:blipFill>
        <p:spPr>
          <a:xfrm>
            <a:off x="446619" y="0"/>
            <a:ext cx="11298760" cy="68579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7"/>
          <p:cNvSpPr txBox="1"/>
          <p:nvPr/>
        </p:nvSpPr>
        <p:spPr>
          <a:xfrm>
            <a:off x="184726" y="1491735"/>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Handling Missing Data</a:t>
            </a:r>
            <a:endParaRPr/>
          </a:p>
        </p:txBody>
      </p:sp>
      <p:sp>
        <p:nvSpPr>
          <p:cNvPr id="563" name="Google Shape;563;p87"/>
          <p:cNvSpPr txBox="1"/>
          <p:nvPr/>
        </p:nvSpPr>
        <p:spPr>
          <a:xfrm>
            <a:off x="1791854" y="189184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Dropping Rows with Missing Values</a:t>
            </a:r>
            <a:endParaRPr/>
          </a:p>
        </p:txBody>
      </p:sp>
      <p:sp>
        <p:nvSpPr>
          <p:cNvPr id="564" name="Google Shape;564;p87"/>
          <p:cNvSpPr txBox="1"/>
          <p:nvPr/>
        </p:nvSpPr>
        <p:spPr>
          <a:xfrm>
            <a:off x="1965479" y="5199573"/>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dropna() method removes rows with any missing values. This can be useful when working with datasets where missing values cannot be tolerated.</a:t>
            </a:r>
            <a:endParaRPr/>
          </a:p>
        </p:txBody>
      </p:sp>
      <p:pic>
        <p:nvPicPr>
          <p:cNvPr id="565" name="Google Shape;565;p87"/>
          <p:cNvPicPr preferRelativeResize="0"/>
          <p:nvPr/>
        </p:nvPicPr>
        <p:blipFill rotWithShape="1">
          <a:blip r:embed="rId3">
            <a:alphaModFix/>
          </a:blip>
          <a:srcRect b="0" l="0" r="0" t="0"/>
          <a:stretch/>
        </p:blipFill>
        <p:spPr>
          <a:xfrm>
            <a:off x="1791846" y="2312714"/>
            <a:ext cx="7630462" cy="2497663"/>
          </a:xfrm>
          <a:prstGeom prst="rect">
            <a:avLst/>
          </a:prstGeom>
          <a:noFill/>
          <a:ln>
            <a:noFill/>
          </a:ln>
        </p:spPr>
      </p:pic>
      <p:pic>
        <p:nvPicPr>
          <p:cNvPr id="566" name="Google Shape;566;p87"/>
          <p:cNvPicPr preferRelativeResize="0"/>
          <p:nvPr/>
        </p:nvPicPr>
        <p:blipFill rotWithShape="1">
          <a:blip r:embed="rId4">
            <a:alphaModFix/>
          </a:blip>
          <a:srcRect b="-35317" l="-36400" r="1082" t="0"/>
          <a:stretch/>
        </p:blipFill>
        <p:spPr>
          <a:xfrm>
            <a:off x="2795625" y="264712"/>
            <a:ext cx="9234675" cy="2597775"/>
          </a:xfrm>
          <a:prstGeom prst="rect">
            <a:avLst/>
          </a:prstGeom>
          <a:noFill/>
          <a:ln>
            <a:noFill/>
          </a:ln>
        </p:spPr>
      </p:pic>
      <p:sp>
        <p:nvSpPr>
          <p:cNvPr id="567" name="Google Shape;567;p87"/>
          <p:cNvSpPr txBox="1"/>
          <p:nvPr/>
        </p:nvSpPr>
        <p:spPr>
          <a:xfrm>
            <a:off x="9089050" y="6143625"/>
            <a:ext cx="3608400" cy="10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Try axis 1</a:t>
            </a:r>
            <a:endParaRPr sz="28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8"/>
          <p:cNvSpPr txBox="1"/>
          <p:nvPr/>
        </p:nvSpPr>
        <p:spPr>
          <a:xfrm>
            <a:off x="286327" y="1242353"/>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Grouping and Aggregation</a:t>
            </a:r>
            <a:endParaRPr/>
          </a:p>
        </p:txBody>
      </p:sp>
      <p:sp>
        <p:nvSpPr>
          <p:cNvPr id="573" name="Google Shape;573;p88"/>
          <p:cNvSpPr txBox="1"/>
          <p:nvPr/>
        </p:nvSpPr>
        <p:spPr>
          <a:xfrm>
            <a:off x="1893455" y="164246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Applying Custom Functions with apply()</a:t>
            </a:r>
            <a:endParaRPr/>
          </a:p>
        </p:txBody>
      </p:sp>
      <p:sp>
        <p:nvSpPr>
          <p:cNvPr id="574" name="Google Shape;574;p88"/>
          <p:cNvSpPr txBox="1"/>
          <p:nvPr/>
        </p:nvSpPr>
        <p:spPr>
          <a:xfrm>
            <a:off x="1893455" y="5443227"/>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apply() method is used to apply a custom function to each element in a column. Here, it doubles the salary for each employee.</a:t>
            </a:r>
            <a:endParaRPr/>
          </a:p>
        </p:txBody>
      </p:sp>
      <p:pic>
        <p:nvPicPr>
          <p:cNvPr id="575" name="Google Shape;575;p88"/>
          <p:cNvPicPr preferRelativeResize="0"/>
          <p:nvPr/>
        </p:nvPicPr>
        <p:blipFill rotWithShape="1">
          <a:blip r:embed="rId3">
            <a:alphaModFix/>
          </a:blip>
          <a:srcRect b="0" l="0" r="0" t="0"/>
          <a:stretch/>
        </p:blipFill>
        <p:spPr>
          <a:xfrm>
            <a:off x="1959701" y="2050323"/>
            <a:ext cx="6676105" cy="3316700"/>
          </a:xfrm>
          <a:prstGeom prst="rect">
            <a:avLst/>
          </a:prstGeom>
          <a:noFill/>
          <a:ln>
            <a:noFill/>
          </a:ln>
        </p:spPr>
      </p:pic>
      <p:sp>
        <p:nvSpPr>
          <p:cNvPr id="576" name="Google Shape;576;p88"/>
          <p:cNvSpPr txBox="1"/>
          <p:nvPr/>
        </p:nvSpPr>
        <p:spPr>
          <a:xfrm>
            <a:off x="4839425" y="253075"/>
            <a:ext cx="5733300" cy="11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select salary,salary*2 from emp</a:t>
            </a:r>
            <a:endParaRPr sz="2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4"/>
          <p:cNvSpPr txBox="1"/>
          <p:nvPr/>
        </p:nvSpPr>
        <p:spPr>
          <a:xfrm>
            <a:off x="0" y="0"/>
            <a:ext cx="11105100" cy="3256500"/>
          </a:xfrm>
          <a:prstGeom prst="rect">
            <a:avLst/>
          </a:prstGeom>
          <a:noFill/>
          <a:ln>
            <a:noFill/>
          </a:ln>
        </p:spPr>
        <p:txBody>
          <a:bodyPr anchorCtr="0" anchor="t" bIns="121900" lIns="121900" spcFirstLastPara="1" rIns="121900" wrap="square" tIns="121900">
            <a:spAutoFit/>
          </a:bodyPr>
          <a:lstStyle/>
          <a:p>
            <a:pPr indent="0" lvl="0" marL="0" rtl="0" algn="l">
              <a:lnSpc>
                <a:spcPct val="109090"/>
              </a:lnSpc>
              <a:spcBef>
                <a:spcPts val="4300"/>
              </a:spcBef>
              <a:spcAft>
                <a:spcPts val="0"/>
              </a:spcAft>
              <a:buNone/>
            </a:pPr>
            <a:r>
              <a:rPr i="1" lang="en-US" sz="2900">
                <a:solidFill>
                  <a:srgbClr val="242424"/>
                </a:solidFill>
                <a:highlight>
                  <a:srgbClr val="FFFFFF"/>
                </a:highlight>
                <a:latin typeface="Georgia"/>
                <a:ea typeface="Georgia"/>
                <a:cs typeface="Georgia"/>
                <a:sym typeface="Georgia"/>
              </a:rPr>
              <a:t>“At the end of the day, some machine learning projects succeed and some fail. What makes the difference?</a:t>
            </a:r>
            <a:endParaRPr i="1" sz="2900">
              <a:solidFill>
                <a:srgbClr val="242424"/>
              </a:solidFill>
              <a:highlight>
                <a:srgbClr val="FFFFFF"/>
              </a:highlight>
              <a:latin typeface="Georgia"/>
              <a:ea typeface="Georgia"/>
              <a:cs typeface="Georgia"/>
              <a:sym typeface="Georgia"/>
            </a:endParaRPr>
          </a:p>
          <a:p>
            <a:pPr indent="0" lvl="0" marL="0" rtl="0" algn="l">
              <a:lnSpc>
                <a:spcPct val="109090"/>
              </a:lnSpc>
              <a:spcBef>
                <a:spcPts val="4300"/>
              </a:spcBef>
              <a:spcAft>
                <a:spcPts val="0"/>
              </a:spcAft>
              <a:buNone/>
            </a:pPr>
            <a:r>
              <a:rPr i="1" lang="en-US" sz="2900">
                <a:solidFill>
                  <a:srgbClr val="242424"/>
                </a:solidFill>
                <a:highlight>
                  <a:srgbClr val="FFFFFF"/>
                </a:highlight>
                <a:latin typeface="Georgia"/>
                <a:ea typeface="Georgia"/>
                <a:cs typeface="Georgia"/>
                <a:sym typeface="Georgia"/>
              </a:rPr>
              <a:t> Easily the most important factor is the features used.”</a:t>
            </a:r>
            <a:endParaRPr i="1" sz="2900">
              <a:solidFill>
                <a:srgbClr val="242424"/>
              </a:solidFill>
              <a:highlight>
                <a:srgbClr val="FFFFFF"/>
              </a:highlight>
              <a:latin typeface="Georgia"/>
              <a:ea typeface="Georgia"/>
              <a:cs typeface="Georgia"/>
              <a:sym typeface="Georgia"/>
            </a:endParaRPr>
          </a:p>
          <a:p>
            <a:pPr indent="0" lvl="0" marL="0" rtl="0" algn="l">
              <a:lnSpc>
                <a:spcPct val="109090"/>
              </a:lnSpc>
              <a:spcBef>
                <a:spcPts val="4300"/>
              </a:spcBef>
              <a:spcAft>
                <a:spcPts val="0"/>
              </a:spcAft>
              <a:buNone/>
            </a:pPr>
            <a:r>
              <a:rPr i="1" lang="en-US" sz="2900">
                <a:solidFill>
                  <a:srgbClr val="242424"/>
                </a:solidFill>
                <a:highlight>
                  <a:srgbClr val="FFFFFF"/>
                </a:highlight>
                <a:latin typeface="Georgia"/>
                <a:ea typeface="Georgia"/>
                <a:cs typeface="Georgia"/>
                <a:sym typeface="Georgia"/>
              </a:rPr>
              <a:t>— Prof. Pedro Domingos</a:t>
            </a:r>
            <a:endParaRPr i="1" sz="2900">
              <a:solidFill>
                <a:srgbClr val="242424"/>
              </a:solidFill>
              <a:highlight>
                <a:srgbClr val="FFFFFF"/>
              </a:highlight>
              <a:latin typeface="Georgia"/>
              <a:ea typeface="Georgia"/>
              <a:cs typeface="Georgia"/>
              <a:sym typeface="Georgia"/>
            </a:endParaRPr>
          </a:p>
        </p:txBody>
      </p:sp>
      <p:pic>
        <p:nvPicPr>
          <p:cNvPr id="239" name="Google Shape;239;p44"/>
          <p:cNvPicPr preferRelativeResize="0"/>
          <p:nvPr/>
        </p:nvPicPr>
        <p:blipFill>
          <a:blip r:embed="rId3">
            <a:alphaModFix/>
          </a:blip>
          <a:stretch>
            <a:fillRect/>
          </a:stretch>
        </p:blipFill>
        <p:spPr>
          <a:xfrm>
            <a:off x="4982264" y="2494633"/>
            <a:ext cx="7209733" cy="436336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82" name="Google Shape;582;p89"/>
          <p:cNvSpPr txBox="1"/>
          <p:nvPr/>
        </p:nvSpPr>
        <p:spPr>
          <a:xfrm>
            <a:off x="4416276" y="0"/>
            <a:ext cx="3289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Using Apply</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83" name="Google Shape;583;p8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84" name="Google Shape;584;p8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89"/>
          <p:cNvSpPr txBox="1"/>
          <p:nvPr/>
        </p:nvSpPr>
        <p:spPr>
          <a:xfrm>
            <a:off x="203200" y="914400"/>
            <a:ext cx="1117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Let’s see how we can use apply with a custom function on a single column:</a:t>
            </a:r>
            <a:endParaRPr/>
          </a:p>
        </p:txBody>
      </p:sp>
      <p:pic>
        <p:nvPicPr>
          <p:cNvPr id="586" name="Google Shape;586;p89"/>
          <p:cNvPicPr preferRelativeResize="0"/>
          <p:nvPr/>
        </p:nvPicPr>
        <p:blipFill rotWithShape="1">
          <a:blip r:embed="rId3">
            <a:alphaModFix/>
          </a:blip>
          <a:srcRect b="0" l="0" r="0" t="0"/>
          <a:stretch/>
        </p:blipFill>
        <p:spPr>
          <a:xfrm>
            <a:off x="914400" y="1676400"/>
            <a:ext cx="7794268" cy="4400308"/>
          </a:xfrm>
          <a:prstGeom prst="rect">
            <a:avLst/>
          </a:prstGeom>
          <a:noFill/>
          <a:ln>
            <a:noFill/>
          </a:ln>
        </p:spPr>
      </p:pic>
      <p:sp>
        <p:nvSpPr>
          <p:cNvPr id="587" name="Google Shape;587;p89"/>
          <p:cNvSpPr txBox="1"/>
          <p:nvPr/>
        </p:nvSpPr>
        <p:spPr>
          <a:xfrm>
            <a:off x="4978400" y="4495800"/>
            <a:ext cx="7620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Calls Get_Gender_Bool once for each row.</a:t>
            </a:r>
            <a:endParaRPr/>
          </a:p>
        </p:txBody>
      </p:sp>
      <p:cxnSp>
        <p:nvCxnSpPr>
          <p:cNvPr id="588" name="Google Shape;588;p89"/>
          <p:cNvCxnSpPr/>
          <p:nvPr/>
        </p:nvCxnSpPr>
        <p:spPr>
          <a:xfrm flipH="1" rot="10800000">
            <a:off x="7416800" y="3810000"/>
            <a:ext cx="6096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90"/>
          <p:cNvPicPr preferRelativeResize="0"/>
          <p:nvPr/>
        </p:nvPicPr>
        <p:blipFill>
          <a:blip r:embed="rId3">
            <a:alphaModFix/>
          </a:blip>
          <a:stretch>
            <a:fillRect/>
          </a:stretch>
        </p:blipFill>
        <p:spPr>
          <a:xfrm>
            <a:off x="0" y="741800"/>
            <a:ext cx="11887200" cy="50306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99" name="Google Shape;599;p91"/>
          <p:cNvSpPr txBox="1"/>
          <p:nvPr/>
        </p:nvSpPr>
        <p:spPr>
          <a:xfrm>
            <a:off x="4416276" y="0"/>
            <a:ext cx="3289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Using Apply</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00" name="Google Shape;600;p9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01" name="Google Shape;601;p9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91"/>
          <p:cNvSpPr txBox="1"/>
          <p:nvPr/>
        </p:nvSpPr>
        <p:spPr>
          <a:xfrm>
            <a:off x="203200" y="914400"/>
            <a:ext cx="1117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Last one:</a:t>
            </a:r>
            <a:endParaRPr/>
          </a:p>
        </p:txBody>
      </p:sp>
      <p:pic>
        <p:nvPicPr>
          <p:cNvPr id="603" name="Google Shape;603;p91"/>
          <p:cNvPicPr preferRelativeResize="0"/>
          <p:nvPr/>
        </p:nvPicPr>
        <p:blipFill rotWithShape="1">
          <a:blip r:embed="rId3">
            <a:alphaModFix/>
          </a:blip>
          <a:srcRect b="0" l="0" r="0" t="0"/>
          <a:stretch/>
        </p:blipFill>
        <p:spPr>
          <a:xfrm>
            <a:off x="304800" y="1447800"/>
            <a:ext cx="8839200" cy="5295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2"/>
          <p:cNvSpPr txBox="1"/>
          <p:nvPr/>
        </p:nvSpPr>
        <p:spPr>
          <a:xfrm>
            <a:off x="314035" y="1307007"/>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Grouping and Aggregation</a:t>
            </a:r>
            <a:endParaRPr/>
          </a:p>
        </p:txBody>
      </p:sp>
      <p:sp>
        <p:nvSpPr>
          <p:cNvPr id="609" name="Google Shape;609;p92"/>
          <p:cNvSpPr txBox="1"/>
          <p:nvPr/>
        </p:nvSpPr>
        <p:spPr>
          <a:xfrm>
            <a:off x="1921163" y="1707117"/>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Grouping Data and Calculating Mean</a:t>
            </a:r>
            <a:endParaRPr/>
          </a:p>
        </p:txBody>
      </p:sp>
      <p:sp>
        <p:nvSpPr>
          <p:cNvPr id="610" name="Google Shape;610;p92"/>
          <p:cNvSpPr txBox="1"/>
          <p:nvPr/>
        </p:nvSpPr>
        <p:spPr>
          <a:xfrm>
            <a:off x="1921163" y="5200206"/>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groupby() method groups the data by a specified column and then calculates the mean salary for each department. This is commonly used for summarizing data.</a:t>
            </a:r>
            <a:endParaRPr/>
          </a:p>
        </p:txBody>
      </p:sp>
      <p:pic>
        <p:nvPicPr>
          <p:cNvPr id="611" name="Google Shape;611;p92"/>
          <p:cNvPicPr preferRelativeResize="0"/>
          <p:nvPr/>
        </p:nvPicPr>
        <p:blipFill rotWithShape="1">
          <a:blip r:embed="rId3">
            <a:alphaModFix/>
          </a:blip>
          <a:srcRect b="0" l="0" r="0" t="0"/>
          <a:stretch/>
        </p:blipFill>
        <p:spPr>
          <a:xfrm>
            <a:off x="1697033" y="1663688"/>
            <a:ext cx="8048775" cy="3402225"/>
          </a:xfrm>
          <a:prstGeom prst="rect">
            <a:avLst/>
          </a:prstGeom>
          <a:noFill/>
          <a:ln>
            <a:noFill/>
          </a:ln>
        </p:spPr>
      </p:pic>
      <p:sp>
        <p:nvSpPr>
          <p:cNvPr id="612" name="Google Shape;612;p92"/>
          <p:cNvSpPr txBox="1"/>
          <p:nvPr/>
        </p:nvSpPr>
        <p:spPr>
          <a:xfrm>
            <a:off x="6061225" y="3556550"/>
            <a:ext cx="3987600" cy="13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select avg(salary)</a:t>
            </a:r>
            <a:endParaRPr sz="2800">
              <a:solidFill>
                <a:schemeClr val="dk1"/>
              </a:solidFill>
            </a:endParaRPr>
          </a:p>
          <a:p>
            <a:pPr indent="0" lvl="0" marL="0" rtl="0" algn="l">
              <a:spcBef>
                <a:spcPts val="0"/>
              </a:spcBef>
              <a:spcAft>
                <a:spcPts val="0"/>
              </a:spcAft>
              <a:buNone/>
            </a:pPr>
            <a:r>
              <a:rPr lang="en-US" sz="2800">
                <a:solidFill>
                  <a:schemeClr val="dk1"/>
                </a:solidFill>
              </a:rPr>
              <a:t>from users</a:t>
            </a:r>
            <a:endParaRPr sz="2800">
              <a:solidFill>
                <a:schemeClr val="dk1"/>
              </a:solidFill>
            </a:endParaRPr>
          </a:p>
          <a:p>
            <a:pPr indent="0" lvl="0" marL="0" rtl="0" algn="l">
              <a:spcBef>
                <a:spcPts val="0"/>
              </a:spcBef>
              <a:spcAft>
                <a:spcPts val="0"/>
              </a:spcAft>
              <a:buNone/>
            </a:pPr>
            <a:r>
              <a:rPr lang="en-US" sz="2800">
                <a:solidFill>
                  <a:schemeClr val="dk1"/>
                </a:solidFill>
              </a:rPr>
              <a:t>group by </a:t>
            </a:r>
            <a:r>
              <a:rPr lang="en-US" sz="2800">
                <a:solidFill>
                  <a:schemeClr val="dk1"/>
                </a:solidFill>
              </a:rPr>
              <a:t>Department</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3"/>
          <p:cNvSpPr txBox="1"/>
          <p:nvPr/>
        </p:nvSpPr>
        <p:spPr>
          <a:xfrm>
            <a:off x="1671782" y="1776680"/>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Calculating the Average Salary by Department</a:t>
            </a:r>
            <a:endParaRPr/>
          </a:p>
        </p:txBody>
      </p:sp>
      <p:sp>
        <p:nvSpPr>
          <p:cNvPr id="618" name="Google Shape;618;p93"/>
          <p:cNvSpPr txBox="1"/>
          <p:nvPr/>
        </p:nvSpPr>
        <p:spPr>
          <a:xfrm>
            <a:off x="376092" y="1361151"/>
            <a:ext cx="30342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pic>
        <p:nvPicPr>
          <p:cNvPr id="619" name="Google Shape;619;p93"/>
          <p:cNvPicPr preferRelativeResize="0"/>
          <p:nvPr/>
        </p:nvPicPr>
        <p:blipFill rotWithShape="1">
          <a:blip r:embed="rId3">
            <a:alphaModFix/>
          </a:blip>
          <a:srcRect b="0" l="0" r="0" t="0"/>
          <a:stretch/>
        </p:blipFill>
        <p:spPr>
          <a:xfrm>
            <a:off x="1893178" y="2405102"/>
            <a:ext cx="5741149" cy="3629225"/>
          </a:xfrm>
          <a:prstGeom prst="rect">
            <a:avLst/>
          </a:prstGeom>
          <a:noFill/>
          <a:ln>
            <a:noFill/>
          </a:ln>
        </p:spPr>
      </p:pic>
      <p:pic>
        <p:nvPicPr>
          <p:cNvPr id="620" name="Google Shape;620;p93"/>
          <p:cNvPicPr preferRelativeResize="0"/>
          <p:nvPr/>
        </p:nvPicPr>
        <p:blipFill rotWithShape="1">
          <a:blip r:embed="rId4">
            <a:alphaModFix/>
          </a:blip>
          <a:srcRect b="0" l="0" r="0" t="0"/>
          <a:stretch/>
        </p:blipFill>
        <p:spPr>
          <a:xfrm>
            <a:off x="8465522" y="1225201"/>
            <a:ext cx="3378025" cy="2034875"/>
          </a:xfrm>
          <a:prstGeom prst="rect">
            <a:avLst/>
          </a:prstGeom>
          <a:noFill/>
          <a:ln>
            <a:noFill/>
          </a:ln>
        </p:spPr>
      </p:pic>
      <p:sp>
        <p:nvSpPr>
          <p:cNvPr id="621" name="Google Shape;621;p93"/>
          <p:cNvSpPr txBox="1"/>
          <p:nvPr/>
        </p:nvSpPr>
        <p:spPr>
          <a:xfrm>
            <a:off x="6357765" y="5318359"/>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groupby() method groups the data by the 'Department' column and calculates the mean salary for each department using mean().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28" name="Google Shape;628;p94"/>
          <p:cNvSpPr txBox="1"/>
          <p:nvPr/>
        </p:nvSpPr>
        <p:spPr>
          <a:xfrm>
            <a:off x="2487728" y="0"/>
            <a:ext cx="7192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Reading in Data From Excel</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29" name="Google Shape;629;p9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30" name="Google Shape;630;p9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31" name="Google Shape;631;p94"/>
          <p:cNvPicPr preferRelativeResize="0"/>
          <p:nvPr/>
        </p:nvPicPr>
        <p:blipFill rotWithShape="1">
          <a:blip r:embed="rId3">
            <a:alphaModFix/>
          </a:blip>
          <a:srcRect b="0" l="0" r="0" t="0"/>
          <a:stretch/>
        </p:blipFill>
        <p:spPr>
          <a:xfrm>
            <a:off x="812800" y="838200"/>
            <a:ext cx="7581900" cy="2113802"/>
          </a:xfrm>
          <a:prstGeom prst="rect">
            <a:avLst/>
          </a:prstGeom>
          <a:noFill/>
          <a:ln>
            <a:noFill/>
          </a:ln>
        </p:spPr>
      </p:pic>
      <p:sp>
        <p:nvSpPr>
          <p:cNvPr id="632" name="Google Shape;632;p94"/>
          <p:cNvSpPr txBox="1"/>
          <p:nvPr/>
        </p:nvSpPr>
        <p:spPr>
          <a:xfrm>
            <a:off x="5892800" y="2590800"/>
            <a:ext cx="4673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Jupyter notebook</a:t>
            </a:r>
            <a:endParaRPr/>
          </a:p>
        </p:txBody>
      </p:sp>
      <p:cxnSp>
        <p:nvCxnSpPr>
          <p:cNvPr id="633" name="Google Shape;633;p94"/>
          <p:cNvCxnSpPr/>
          <p:nvPr/>
        </p:nvCxnSpPr>
        <p:spPr>
          <a:xfrm rot="10800000">
            <a:off x="5080000" y="2438400"/>
            <a:ext cx="914400" cy="38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634" name="Google Shape;634;p94"/>
          <p:cNvSpPr txBox="1"/>
          <p:nvPr/>
        </p:nvSpPr>
        <p:spPr>
          <a:xfrm>
            <a:off x="1727200" y="1066800"/>
            <a:ext cx="1828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 file</a:t>
            </a:r>
            <a:endParaRPr/>
          </a:p>
        </p:txBody>
      </p:sp>
      <p:cxnSp>
        <p:nvCxnSpPr>
          <p:cNvPr id="635" name="Google Shape;635;p94"/>
          <p:cNvCxnSpPr/>
          <p:nvPr/>
        </p:nvCxnSpPr>
        <p:spPr>
          <a:xfrm>
            <a:off x="2540000" y="1371600"/>
            <a:ext cx="10161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636" name="Google Shape;636;p94"/>
          <p:cNvPicPr preferRelativeResize="0"/>
          <p:nvPr/>
        </p:nvPicPr>
        <p:blipFill rotWithShape="1">
          <a:blip r:embed="rId4">
            <a:alphaModFix/>
          </a:blip>
          <a:srcRect b="0" l="0" r="0" t="0"/>
          <a:stretch/>
        </p:blipFill>
        <p:spPr>
          <a:xfrm>
            <a:off x="50800" y="3298785"/>
            <a:ext cx="9143999" cy="310201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43" name="Google Shape;643;p95"/>
          <p:cNvSpPr txBox="1"/>
          <p:nvPr/>
        </p:nvSpPr>
        <p:spPr>
          <a:xfrm>
            <a:off x="2487728" y="0"/>
            <a:ext cx="7192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Reading in Data From Excel</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44" name="Google Shape;644;p9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45" name="Google Shape;645;p9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46" name="Google Shape;646;p95"/>
          <p:cNvPicPr preferRelativeResize="0"/>
          <p:nvPr/>
        </p:nvPicPr>
        <p:blipFill rotWithShape="1">
          <a:blip r:embed="rId3">
            <a:alphaModFix/>
          </a:blip>
          <a:srcRect b="0" l="0" r="0" t="0"/>
          <a:stretch/>
        </p:blipFill>
        <p:spPr>
          <a:xfrm>
            <a:off x="1422400" y="762000"/>
            <a:ext cx="6769100" cy="1752600"/>
          </a:xfrm>
          <a:prstGeom prst="rect">
            <a:avLst/>
          </a:prstGeom>
          <a:noFill/>
          <a:ln>
            <a:noFill/>
          </a:ln>
        </p:spPr>
      </p:pic>
      <p:sp>
        <p:nvSpPr>
          <p:cNvPr id="647" name="Google Shape;647;p95"/>
          <p:cNvSpPr txBox="1"/>
          <p:nvPr/>
        </p:nvSpPr>
        <p:spPr>
          <a:xfrm>
            <a:off x="406400" y="2743200"/>
            <a:ext cx="6197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Now Grades_Short.csv is in Data Folder</a:t>
            </a:r>
            <a:endParaRPr/>
          </a:p>
        </p:txBody>
      </p:sp>
      <p:cxnSp>
        <p:nvCxnSpPr>
          <p:cNvPr id="648" name="Google Shape;648;p95"/>
          <p:cNvCxnSpPr/>
          <p:nvPr/>
        </p:nvCxnSpPr>
        <p:spPr>
          <a:xfrm flipH="1" rot="10800000">
            <a:off x="3556000" y="2057400"/>
            <a:ext cx="1219200" cy="685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649" name="Google Shape;649;p95"/>
          <p:cNvSpPr txBox="1"/>
          <p:nvPr/>
        </p:nvSpPr>
        <p:spPr>
          <a:xfrm>
            <a:off x="7501467" y="2667000"/>
            <a:ext cx="4673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Jupyter notebook</a:t>
            </a:r>
            <a:endParaRPr/>
          </a:p>
        </p:txBody>
      </p:sp>
      <p:cxnSp>
        <p:nvCxnSpPr>
          <p:cNvPr id="650" name="Google Shape;650;p95"/>
          <p:cNvCxnSpPr>
            <a:stCxn id="649" idx="1"/>
          </p:cNvCxnSpPr>
          <p:nvPr/>
        </p:nvCxnSpPr>
        <p:spPr>
          <a:xfrm rot="10800000">
            <a:off x="6806967" y="2590650"/>
            <a:ext cx="694500" cy="26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57" name="Google Shape;657;p96"/>
          <p:cNvSpPr txBox="1"/>
          <p:nvPr/>
        </p:nvSpPr>
        <p:spPr>
          <a:xfrm>
            <a:off x="2487728" y="0"/>
            <a:ext cx="7192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Reading in Data From Excel</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58" name="Google Shape;658;p9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59" name="Google Shape;659;p9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96"/>
          <p:cNvSpPr txBox="1"/>
          <p:nvPr/>
        </p:nvSpPr>
        <p:spPr>
          <a:xfrm>
            <a:off x="7501467" y="2667000"/>
            <a:ext cx="4673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Jupyter Notebook</a:t>
            </a:r>
            <a:endParaRPr/>
          </a:p>
        </p:txBody>
      </p:sp>
      <p:cxnSp>
        <p:nvCxnSpPr>
          <p:cNvPr id="661" name="Google Shape;661;p96"/>
          <p:cNvCxnSpPr>
            <a:stCxn id="660" idx="1"/>
          </p:cNvCxnSpPr>
          <p:nvPr/>
        </p:nvCxnSpPr>
        <p:spPr>
          <a:xfrm rot="10800000">
            <a:off x="6806967" y="2590650"/>
            <a:ext cx="694500" cy="26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662" name="Google Shape;662;p96"/>
          <p:cNvPicPr preferRelativeResize="0"/>
          <p:nvPr/>
        </p:nvPicPr>
        <p:blipFill rotWithShape="1">
          <a:blip r:embed="rId3">
            <a:alphaModFix/>
          </a:blip>
          <a:srcRect b="0" l="0" r="0" t="0"/>
          <a:stretch/>
        </p:blipFill>
        <p:spPr>
          <a:xfrm>
            <a:off x="1422400" y="762000"/>
            <a:ext cx="6769100" cy="1752600"/>
          </a:xfrm>
          <a:prstGeom prst="rect">
            <a:avLst/>
          </a:prstGeom>
          <a:noFill/>
          <a:ln>
            <a:noFill/>
          </a:ln>
        </p:spPr>
      </p:pic>
      <p:sp>
        <p:nvSpPr>
          <p:cNvPr id="663" name="Google Shape;663;p96"/>
          <p:cNvSpPr txBox="1"/>
          <p:nvPr/>
        </p:nvSpPr>
        <p:spPr>
          <a:xfrm>
            <a:off x="406400" y="2743200"/>
            <a:ext cx="6197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Now Grades_Short.csv is in Data Folder</a:t>
            </a:r>
            <a:endParaRPr/>
          </a:p>
        </p:txBody>
      </p:sp>
      <p:cxnSp>
        <p:nvCxnSpPr>
          <p:cNvPr id="664" name="Google Shape;664;p96"/>
          <p:cNvCxnSpPr/>
          <p:nvPr/>
        </p:nvCxnSpPr>
        <p:spPr>
          <a:xfrm flipH="1" rot="10800000">
            <a:off x="3556000" y="2057400"/>
            <a:ext cx="1219200" cy="685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665" name="Google Shape;665;p96"/>
          <p:cNvPicPr preferRelativeResize="0"/>
          <p:nvPr/>
        </p:nvPicPr>
        <p:blipFill rotWithShape="1">
          <a:blip r:embed="rId4">
            <a:alphaModFix/>
          </a:blip>
          <a:srcRect b="0" l="0" r="0" t="0"/>
          <a:stretch/>
        </p:blipFill>
        <p:spPr>
          <a:xfrm>
            <a:off x="0" y="3505200"/>
            <a:ext cx="9144001" cy="3151517"/>
          </a:xfrm>
          <a:prstGeom prst="rect">
            <a:avLst/>
          </a:prstGeom>
          <a:noFill/>
          <a:ln>
            <a:noFill/>
          </a:ln>
        </p:spPr>
      </p:pic>
      <p:sp>
        <p:nvSpPr>
          <p:cNvPr id="666" name="Google Shape;666;p96"/>
          <p:cNvSpPr txBox="1"/>
          <p:nvPr/>
        </p:nvSpPr>
        <p:spPr>
          <a:xfrm>
            <a:off x="4470400" y="3276600"/>
            <a:ext cx="42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separates directories</a:t>
            </a:r>
            <a:endParaRPr/>
          </a:p>
        </p:txBody>
      </p:sp>
      <p:cxnSp>
        <p:nvCxnSpPr>
          <p:cNvPr id="667" name="Google Shape;667;p96"/>
          <p:cNvCxnSpPr/>
          <p:nvPr/>
        </p:nvCxnSpPr>
        <p:spPr>
          <a:xfrm flipH="1">
            <a:off x="5892800" y="3581400"/>
            <a:ext cx="304800" cy="228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74" name="Google Shape;674;p97"/>
          <p:cNvSpPr txBox="1"/>
          <p:nvPr/>
        </p:nvSpPr>
        <p:spPr>
          <a:xfrm>
            <a:off x="4132413" y="0"/>
            <a:ext cx="3902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Features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75" name="Google Shape;675;p9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76" name="Google Shape;676;p9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7" name="Google Shape;677;p97"/>
          <p:cNvPicPr preferRelativeResize="0"/>
          <p:nvPr/>
        </p:nvPicPr>
        <p:blipFill rotWithShape="1">
          <a:blip r:embed="rId3">
            <a:alphaModFix/>
          </a:blip>
          <a:srcRect b="0" l="0" r="0" t="0"/>
          <a:stretch/>
        </p:blipFill>
        <p:spPr>
          <a:xfrm>
            <a:off x="304800" y="1066800"/>
            <a:ext cx="6577724" cy="5334000"/>
          </a:xfrm>
          <a:prstGeom prst="rect">
            <a:avLst/>
          </a:prstGeom>
          <a:noFill/>
          <a:ln>
            <a:noFill/>
          </a:ln>
        </p:spPr>
      </p:pic>
      <p:sp>
        <p:nvSpPr>
          <p:cNvPr id="678" name="Google Shape;678;p97"/>
          <p:cNvSpPr txBox="1"/>
          <p:nvPr/>
        </p:nvSpPr>
        <p:spPr>
          <a:xfrm>
            <a:off x="9144000" y="4550600"/>
            <a:ext cx="31497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object = string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float64 = decimal</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int64 = integer </a:t>
            </a:r>
            <a:endParaRPr/>
          </a:p>
        </p:txBody>
      </p:sp>
      <p:cxnSp>
        <p:nvCxnSpPr>
          <p:cNvPr id="679" name="Google Shape;679;p97"/>
          <p:cNvCxnSpPr/>
          <p:nvPr/>
        </p:nvCxnSpPr>
        <p:spPr>
          <a:xfrm flipH="1">
            <a:off x="2946400" y="4789460"/>
            <a:ext cx="6096000" cy="152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680" name="Google Shape;680;p97"/>
          <p:cNvCxnSpPr>
            <a:stCxn id="678" idx="1"/>
          </p:cNvCxnSpPr>
          <p:nvPr/>
        </p:nvCxnSpPr>
        <p:spPr>
          <a:xfrm flipH="1">
            <a:off x="2946300" y="5289350"/>
            <a:ext cx="6197700" cy="9171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681" name="Google Shape;681;p97"/>
          <p:cNvCxnSpPr/>
          <p:nvPr/>
        </p:nvCxnSpPr>
        <p:spPr>
          <a:xfrm rot="10800000">
            <a:off x="2946300" y="5638800"/>
            <a:ext cx="6197700" cy="228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682" name="Google Shape;682;p97"/>
          <p:cNvSpPr txBox="1"/>
          <p:nvPr/>
        </p:nvSpPr>
        <p:spPr>
          <a:xfrm>
            <a:off x="9347200" y="3733800"/>
            <a:ext cx="1930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Think of this as a list</a:t>
            </a:r>
            <a:endParaRPr/>
          </a:p>
        </p:txBody>
      </p:sp>
      <p:cxnSp>
        <p:nvCxnSpPr>
          <p:cNvPr id="683" name="Google Shape;683;p97"/>
          <p:cNvCxnSpPr/>
          <p:nvPr/>
        </p:nvCxnSpPr>
        <p:spPr>
          <a:xfrm flipH="1">
            <a:off x="1117700" y="3962400"/>
            <a:ext cx="8127900" cy="76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90" name="Google Shape;690;p98"/>
          <p:cNvSpPr txBox="1"/>
          <p:nvPr/>
        </p:nvSpPr>
        <p:spPr>
          <a:xfrm>
            <a:off x="4132413" y="0"/>
            <a:ext cx="3902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Features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91" name="Google Shape;691;p9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92" name="Google Shape;692;p9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93" name="Google Shape;693;p98"/>
          <p:cNvPicPr preferRelativeResize="0"/>
          <p:nvPr/>
        </p:nvPicPr>
        <p:blipFill rotWithShape="1">
          <a:blip r:embed="rId3">
            <a:alphaModFix/>
          </a:blip>
          <a:srcRect b="0" l="0" r="0" t="0"/>
          <a:stretch/>
        </p:blipFill>
        <p:spPr>
          <a:xfrm>
            <a:off x="812800" y="1524000"/>
            <a:ext cx="8048953" cy="1380738"/>
          </a:xfrm>
          <a:prstGeom prst="rect">
            <a:avLst/>
          </a:prstGeom>
          <a:noFill/>
          <a:ln>
            <a:noFill/>
          </a:ln>
        </p:spPr>
      </p:pic>
      <p:sp>
        <p:nvSpPr>
          <p:cNvPr id="694" name="Google Shape;694;p98"/>
          <p:cNvSpPr txBox="1"/>
          <p:nvPr/>
        </p:nvSpPr>
        <p:spPr>
          <a:xfrm>
            <a:off x="4572000" y="914400"/>
            <a:ext cx="335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column names</a:t>
            </a:r>
            <a:endParaRPr/>
          </a:p>
        </p:txBody>
      </p:sp>
      <p:cxnSp>
        <p:nvCxnSpPr>
          <p:cNvPr id="695" name="Google Shape;695;p98"/>
          <p:cNvCxnSpPr/>
          <p:nvPr/>
        </p:nvCxnSpPr>
        <p:spPr>
          <a:xfrm>
            <a:off x="5486400" y="1241480"/>
            <a:ext cx="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696" name="Google Shape;696;p98"/>
          <p:cNvSpPr txBox="1"/>
          <p:nvPr/>
        </p:nvSpPr>
        <p:spPr>
          <a:xfrm>
            <a:off x="101600" y="3276600"/>
            <a:ext cx="335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row names = index</a:t>
            </a:r>
            <a:endParaRPr/>
          </a:p>
        </p:txBody>
      </p:sp>
      <p:cxnSp>
        <p:nvCxnSpPr>
          <p:cNvPr id="697" name="Google Shape;697;p98"/>
          <p:cNvCxnSpPr/>
          <p:nvPr/>
        </p:nvCxnSpPr>
        <p:spPr>
          <a:xfrm flipH="1" rot="10800000">
            <a:off x="508000" y="2667000"/>
            <a:ext cx="4065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698" name="Google Shape;698;p98"/>
          <p:cNvPicPr preferRelativeResize="0"/>
          <p:nvPr/>
        </p:nvPicPr>
        <p:blipFill rotWithShape="1">
          <a:blip r:embed="rId4">
            <a:alphaModFix/>
          </a:blip>
          <a:srcRect b="0" l="0" r="0" t="0"/>
          <a:stretch/>
        </p:blipFill>
        <p:spPr>
          <a:xfrm>
            <a:off x="1422400" y="3886200"/>
            <a:ext cx="7242099" cy="266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5"/>
          <p:cNvPicPr preferRelativeResize="0"/>
          <p:nvPr/>
        </p:nvPicPr>
        <p:blipFill>
          <a:blip r:embed="rId3">
            <a:alphaModFix/>
          </a:blip>
          <a:stretch>
            <a:fillRect/>
          </a:stretch>
        </p:blipFill>
        <p:spPr>
          <a:xfrm>
            <a:off x="2667000" y="0"/>
            <a:ext cx="6858000" cy="6858000"/>
          </a:xfrm>
          <a:prstGeom prst="rect">
            <a:avLst/>
          </a:prstGeom>
          <a:noFill/>
          <a:ln>
            <a:noFill/>
          </a:ln>
        </p:spPr>
      </p:pic>
      <p:sp>
        <p:nvSpPr>
          <p:cNvPr id="245" name="Google Shape;245;p45"/>
          <p:cNvSpPr/>
          <p:nvPr/>
        </p:nvSpPr>
        <p:spPr>
          <a:xfrm>
            <a:off x="2776133" y="1799767"/>
            <a:ext cx="7293600" cy="9225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500"/>
              <a:t>Data cleaning and wrangling </a:t>
            </a:r>
            <a:br>
              <a:rPr b="1" lang="en-US" sz="2500"/>
            </a:br>
            <a:r>
              <a:rPr b="1" lang="en-US" sz="2500"/>
              <a:t>takes up 80% of the data science workflow</a:t>
            </a:r>
            <a:endParaRPr b="1" sz="2500"/>
          </a:p>
        </p:txBody>
      </p:sp>
      <p:sp>
        <p:nvSpPr>
          <p:cNvPr id="246" name="Google Shape;246;p45"/>
          <p:cNvSpPr txBox="1"/>
          <p:nvPr/>
        </p:nvSpPr>
        <p:spPr>
          <a:xfrm>
            <a:off x="0" y="0"/>
            <a:ext cx="3999900" cy="661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b="1" sz="2700"/>
          </a:p>
        </p:txBody>
      </p:sp>
      <p:sp>
        <p:nvSpPr>
          <p:cNvPr id="247" name="Google Shape;247;p45"/>
          <p:cNvSpPr/>
          <p:nvPr/>
        </p:nvSpPr>
        <p:spPr>
          <a:xfrm>
            <a:off x="639267" y="4080167"/>
            <a:ext cx="1796700" cy="1874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b="1" lang="en-US" sz="2700"/>
              <a:t>Quality over quantity</a:t>
            </a:r>
            <a:endParaRPr b="1" sz="2700"/>
          </a:p>
          <a:p>
            <a:pPr indent="0" lvl="0" marL="0" rtl="0" algn="ctr">
              <a:spcBef>
                <a:spcPts val="0"/>
              </a:spcBef>
              <a:spcAft>
                <a:spcPts val="0"/>
              </a:spcAft>
              <a:buClr>
                <a:schemeClr val="dk1"/>
              </a:buClr>
              <a:buSzPts val="1500"/>
              <a:buFont typeface="Arial"/>
              <a:buNone/>
            </a:pPr>
            <a:r>
              <a:t/>
            </a:r>
            <a:endParaRPr b="1"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99"/>
          <p:cNvPicPr preferRelativeResize="0"/>
          <p:nvPr/>
        </p:nvPicPr>
        <p:blipFill rotWithShape="1">
          <a:blip r:embed="rId3">
            <a:alphaModFix/>
          </a:blip>
          <a:srcRect b="0" l="0" r="0" t="0"/>
          <a:stretch/>
        </p:blipFill>
        <p:spPr>
          <a:xfrm>
            <a:off x="1524000" y="762000"/>
            <a:ext cx="10261599" cy="4572000"/>
          </a:xfrm>
          <a:prstGeom prst="rect">
            <a:avLst/>
          </a:prstGeom>
          <a:noFill/>
          <a:ln>
            <a:noFill/>
          </a:ln>
        </p:spPr>
      </p:pic>
      <p:sp>
        <p:nvSpPr>
          <p:cNvPr id="705" name="Google Shape;705;p9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06" name="Google Shape;706;p99"/>
          <p:cNvSpPr txBox="1"/>
          <p:nvPr/>
        </p:nvSpPr>
        <p:spPr>
          <a:xfrm>
            <a:off x="2701739" y="0"/>
            <a:ext cx="6764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Selecting a Single Column</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07" name="Google Shape;707;p9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08" name="Google Shape;708;p9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709" name="Google Shape;709;p99"/>
          <p:cNvCxnSpPr/>
          <p:nvPr/>
        </p:nvCxnSpPr>
        <p:spPr>
          <a:xfrm>
            <a:off x="1828800" y="83820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10" name="Google Shape;710;p99"/>
          <p:cNvCxnSpPr/>
          <p:nvPr/>
        </p:nvCxnSpPr>
        <p:spPr>
          <a:xfrm>
            <a:off x="1828800" y="31242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11" name="Google Shape;711;p99"/>
          <p:cNvCxnSpPr/>
          <p:nvPr/>
        </p:nvCxnSpPr>
        <p:spPr>
          <a:xfrm>
            <a:off x="1828800" y="8382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12" name="Google Shape;712;p99"/>
          <p:cNvCxnSpPr/>
          <p:nvPr/>
        </p:nvCxnSpPr>
        <p:spPr>
          <a:xfrm>
            <a:off x="2540000" y="83820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713" name="Google Shape;713;p99"/>
          <p:cNvSpPr txBox="1"/>
          <p:nvPr/>
        </p:nvSpPr>
        <p:spPr>
          <a:xfrm>
            <a:off x="1219200" y="5486400"/>
            <a:ext cx="100584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Between square brackets, the column must be given as a string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Outputs column as a series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 series is a one dimensional dataframe..more on this in the slicing section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20" name="Google Shape;720;p100"/>
          <p:cNvSpPr txBox="1"/>
          <p:nvPr/>
        </p:nvSpPr>
        <p:spPr>
          <a:xfrm>
            <a:off x="2701739" y="0"/>
            <a:ext cx="6764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Selecting a Single Column</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21" name="Google Shape;721;p10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22" name="Google Shape;722;p10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100"/>
          <p:cNvSpPr txBox="1"/>
          <p:nvPr/>
        </p:nvSpPr>
        <p:spPr>
          <a:xfrm>
            <a:off x="1219200" y="5486400"/>
            <a:ext cx="100584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Exactly equivalent way to get Name column</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 don’t have to type brackets or quotes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won’t generalize to selecting multiple columns,, won’t work if column names have spaces, can’t create new columns this way</a:t>
            </a:r>
            <a:endParaRPr/>
          </a:p>
        </p:txBody>
      </p:sp>
      <p:pic>
        <p:nvPicPr>
          <p:cNvPr id="724" name="Google Shape;724;p100"/>
          <p:cNvPicPr preferRelativeResize="0"/>
          <p:nvPr/>
        </p:nvPicPr>
        <p:blipFill rotWithShape="1">
          <a:blip r:embed="rId3">
            <a:alphaModFix/>
          </a:blip>
          <a:srcRect b="0" l="0" r="0" t="0"/>
          <a:stretch/>
        </p:blipFill>
        <p:spPr>
          <a:xfrm>
            <a:off x="1651000" y="838200"/>
            <a:ext cx="7315201" cy="459644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31" name="Google Shape;731;p101"/>
          <p:cNvSpPr txBox="1"/>
          <p:nvPr/>
        </p:nvSpPr>
        <p:spPr>
          <a:xfrm>
            <a:off x="2477520" y="0"/>
            <a:ext cx="72129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Selecting Multiple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32" name="Google Shape;732;p10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33" name="Google Shape;733;p10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4" name="Google Shape;734;p101"/>
          <p:cNvPicPr preferRelativeResize="0"/>
          <p:nvPr/>
        </p:nvPicPr>
        <p:blipFill rotWithShape="1">
          <a:blip r:embed="rId3">
            <a:alphaModFix/>
          </a:blip>
          <a:srcRect b="56389" l="0" r="0" t="0"/>
          <a:stretch/>
        </p:blipFill>
        <p:spPr>
          <a:xfrm>
            <a:off x="1016000" y="1066800"/>
            <a:ext cx="7472101" cy="2420313"/>
          </a:xfrm>
          <a:prstGeom prst="rect">
            <a:avLst/>
          </a:prstGeom>
          <a:noFill/>
          <a:ln>
            <a:noFill/>
          </a:ln>
        </p:spPr>
      </p:pic>
      <p:cxnSp>
        <p:nvCxnSpPr>
          <p:cNvPr id="735" name="Google Shape;735;p101"/>
          <p:cNvCxnSpPr/>
          <p:nvPr/>
        </p:nvCxnSpPr>
        <p:spPr>
          <a:xfrm>
            <a:off x="1409928" y="107794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36" name="Google Shape;736;p101"/>
          <p:cNvCxnSpPr/>
          <p:nvPr/>
        </p:nvCxnSpPr>
        <p:spPr>
          <a:xfrm>
            <a:off x="1409928" y="336394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37" name="Google Shape;737;p101"/>
          <p:cNvCxnSpPr/>
          <p:nvPr/>
        </p:nvCxnSpPr>
        <p:spPr>
          <a:xfrm flipH="1" rot="10800000">
            <a:off x="1409928" y="1061140"/>
            <a:ext cx="480600" cy="16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38" name="Google Shape;738;p101"/>
          <p:cNvCxnSpPr/>
          <p:nvPr/>
        </p:nvCxnSpPr>
        <p:spPr>
          <a:xfrm>
            <a:off x="1831728" y="106679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39" name="Google Shape;739;p101"/>
          <p:cNvCxnSpPr/>
          <p:nvPr/>
        </p:nvCxnSpPr>
        <p:spPr>
          <a:xfrm>
            <a:off x="7864534" y="107796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40" name="Google Shape;740;p101"/>
          <p:cNvCxnSpPr/>
          <p:nvPr/>
        </p:nvCxnSpPr>
        <p:spPr>
          <a:xfrm>
            <a:off x="7864484" y="107796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41" name="Google Shape;741;p101"/>
          <p:cNvCxnSpPr/>
          <p:nvPr/>
        </p:nvCxnSpPr>
        <p:spPr>
          <a:xfrm>
            <a:off x="8575734" y="107796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pic>
        <p:nvPicPr>
          <p:cNvPr id="742" name="Google Shape;742;p101"/>
          <p:cNvPicPr preferRelativeResize="0"/>
          <p:nvPr/>
        </p:nvPicPr>
        <p:blipFill rotWithShape="1">
          <a:blip r:embed="rId3">
            <a:alphaModFix/>
          </a:blip>
          <a:srcRect b="0" l="0" r="0" t="44579"/>
          <a:stretch/>
        </p:blipFill>
        <p:spPr>
          <a:xfrm>
            <a:off x="1016000" y="3487125"/>
            <a:ext cx="7472101" cy="3075651"/>
          </a:xfrm>
          <a:prstGeom prst="rect">
            <a:avLst/>
          </a:prstGeom>
          <a:noFill/>
          <a:ln>
            <a:noFill/>
          </a:ln>
        </p:spPr>
      </p:pic>
      <p:cxnSp>
        <p:nvCxnSpPr>
          <p:cNvPr id="743" name="Google Shape;743;p101"/>
          <p:cNvCxnSpPr/>
          <p:nvPr/>
        </p:nvCxnSpPr>
        <p:spPr>
          <a:xfrm rot="10800000">
            <a:off x="4165500" y="4038600"/>
            <a:ext cx="31497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744" name="Google Shape;744;p101"/>
          <p:cNvSpPr txBox="1"/>
          <p:nvPr/>
        </p:nvSpPr>
        <p:spPr>
          <a:xfrm>
            <a:off x="5486400" y="4724400"/>
            <a:ext cx="52833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List of strings, which correspond to column names.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You can select as many column as you want.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Column don’t have to be contiguous.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51" name="Google Shape;751;p102"/>
          <p:cNvSpPr txBox="1"/>
          <p:nvPr/>
        </p:nvSpPr>
        <p:spPr>
          <a:xfrm>
            <a:off x="4179003" y="0"/>
            <a:ext cx="3809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Storing Result</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52" name="Google Shape;752;p10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53" name="Google Shape;753;p10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54" name="Google Shape;754;p102"/>
          <p:cNvPicPr preferRelativeResize="0"/>
          <p:nvPr/>
        </p:nvPicPr>
        <p:blipFill rotWithShape="1">
          <a:blip r:embed="rId3">
            <a:alphaModFix/>
          </a:blip>
          <a:srcRect b="0" l="0" r="0" t="0"/>
          <a:stretch/>
        </p:blipFill>
        <p:spPr>
          <a:xfrm>
            <a:off x="1219200" y="1219200"/>
            <a:ext cx="3485147" cy="5029200"/>
          </a:xfrm>
          <a:prstGeom prst="rect">
            <a:avLst/>
          </a:prstGeom>
          <a:noFill/>
          <a:ln>
            <a:noFill/>
          </a:ln>
        </p:spPr>
      </p:pic>
      <p:sp>
        <p:nvSpPr>
          <p:cNvPr id="755" name="Google Shape;755;p102"/>
          <p:cNvSpPr txBox="1"/>
          <p:nvPr/>
        </p:nvSpPr>
        <p:spPr>
          <a:xfrm>
            <a:off x="6400800" y="2209800"/>
            <a:ext cx="51816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Why store a slice?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might want/have to do our analysis is steps.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Less error prone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More readable</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6" name="Google Shape;756;p102"/>
          <p:cNvSpPr txBox="1"/>
          <p:nvPr/>
        </p:nvSpPr>
        <p:spPr>
          <a:xfrm>
            <a:off x="3352800" y="4800600"/>
            <a:ext cx="42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variable name stores a series </a:t>
            </a:r>
            <a:endParaRPr/>
          </a:p>
        </p:txBody>
      </p:sp>
      <p:cxnSp>
        <p:nvCxnSpPr>
          <p:cNvPr id="757" name="Google Shape;757;p102"/>
          <p:cNvCxnSpPr/>
          <p:nvPr/>
        </p:nvCxnSpPr>
        <p:spPr>
          <a:xfrm rot="10800000">
            <a:off x="2540100" y="4267200"/>
            <a:ext cx="8127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64" name="Google Shape;764;p103"/>
          <p:cNvSpPr txBox="1"/>
          <p:nvPr/>
        </p:nvSpPr>
        <p:spPr>
          <a:xfrm>
            <a:off x="4024820" y="0"/>
            <a:ext cx="41181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Series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65" name="Google Shape;765;p10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66" name="Google Shape;766;p10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67" name="Google Shape;767;p103"/>
          <p:cNvPicPr preferRelativeResize="0"/>
          <p:nvPr/>
        </p:nvPicPr>
        <p:blipFill rotWithShape="1">
          <a:blip r:embed="rId3">
            <a:alphaModFix/>
          </a:blip>
          <a:srcRect b="0" l="0" r="0" t="0"/>
          <a:stretch/>
        </p:blipFill>
        <p:spPr>
          <a:xfrm>
            <a:off x="3657600" y="1143000"/>
            <a:ext cx="3987800" cy="2628900"/>
          </a:xfrm>
          <a:prstGeom prst="rect">
            <a:avLst/>
          </a:prstGeom>
          <a:noFill/>
          <a:ln>
            <a:noFill/>
          </a:ln>
        </p:spPr>
      </p:pic>
      <p:sp>
        <p:nvSpPr>
          <p:cNvPr id="768" name="Google Shape;768;p103"/>
          <p:cNvSpPr txBox="1"/>
          <p:nvPr/>
        </p:nvSpPr>
        <p:spPr>
          <a:xfrm>
            <a:off x="203200" y="1905000"/>
            <a:ext cx="2946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Slice/index through the index, which is usually numbers</a:t>
            </a:r>
            <a:endParaRPr/>
          </a:p>
        </p:txBody>
      </p:sp>
      <p:cxnSp>
        <p:nvCxnSpPr>
          <p:cNvPr id="769" name="Google Shape;769;p103"/>
          <p:cNvCxnSpPr>
            <a:stCxn id="768" idx="3"/>
          </p:cNvCxnSpPr>
          <p:nvPr/>
        </p:nvCxnSpPr>
        <p:spPr>
          <a:xfrm>
            <a:off x="3149500" y="2366700"/>
            <a:ext cx="406500" cy="3003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770" name="Google Shape;770;p103"/>
          <p:cNvPicPr preferRelativeResize="0"/>
          <p:nvPr/>
        </p:nvPicPr>
        <p:blipFill rotWithShape="1">
          <a:blip r:embed="rId4">
            <a:alphaModFix/>
          </a:blip>
          <a:srcRect b="0" l="0" r="0" t="0"/>
          <a:stretch/>
        </p:blipFill>
        <p:spPr>
          <a:xfrm>
            <a:off x="277473" y="5181600"/>
            <a:ext cx="1625600" cy="889000"/>
          </a:xfrm>
          <a:prstGeom prst="rect">
            <a:avLst/>
          </a:prstGeom>
          <a:noFill/>
          <a:ln>
            <a:noFill/>
          </a:ln>
        </p:spPr>
      </p:pic>
      <p:sp>
        <p:nvSpPr>
          <p:cNvPr id="771" name="Google Shape;771;p103"/>
          <p:cNvSpPr txBox="1"/>
          <p:nvPr/>
        </p:nvSpPr>
        <p:spPr>
          <a:xfrm>
            <a:off x="18352" y="44958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Picking out single element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78" name="Google Shape;778;p104"/>
          <p:cNvSpPr txBox="1"/>
          <p:nvPr/>
        </p:nvSpPr>
        <p:spPr>
          <a:xfrm>
            <a:off x="4024820" y="0"/>
            <a:ext cx="41181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Series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79" name="Google Shape;779;p10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80" name="Google Shape;780;p10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1" name="Google Shape;781;p104"/>
          <p:cNvPicPr preferRelativeResize="0"/>
          <p:nvPr/>
        </p:nvPicPr>
        <p:blipFill rotWithShape="1">
          <a:blip r:embed="rId3">
            <a:alphaModFix/>
          </a:blip>
          <a:srcRect b="0" l="0" r="0" t="0"/>
          <a:stretch/>
        </p:blipFill>
        <p:spPr>
          <a:xfrm>
            <a:off x="3657600" y="1143000"/>
            <a:ext cx="3987800" cy="2628900"/>
          </a:xfrm>
          <a:prstGeom prst="rect">
            <a:avLst/>
          </a:prstGeom>
          <a:noFill/>
          <a:ln>
            <a:noFill/>
          </a:ln>
        </p:spPr>
      </p:pic>
      <p:sp>
        <p:nvSpPr>
          <p:cNvPr id="782" name="Google Shape;782;p104"/>
          <p:cNvSpPr txBox="1"/>
          <p:nvPr/>
        </p:nvSpPr>
        <p:spPr>
          <a:xfrm>
            <a:off x="203200" y="1905000"/>
            <a:ext cx="2946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Slice/index through the index, which is usually numbers</a:t>
            </a:r>
            <a:endParaRPr/>
          </a:p>
        </p:txBody>
      </p:sp>
      <p:cxnSp>
        <p:nvCxnSpPr>
          <p:cNvPr id="783" name="Google Shape;783;p104"/>
          <p:cNvCxnSpPr>
            <a:stCxn id="782" idx="3"/>
          </p:cNvCxnSpPr>
          <p:nvPr/>
        </p:nvCxnSpPr>
        <p:spPr>
          <a:xfrm>
            <a:off x="3149500" y="2366700"/>
            <a:ext cx="406500" cy="3003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784" name="Google Shape;784;p104"/>
          <p:cNvPicPr preferRelativeResize="0"/>
          <p:nvPr/>
        </p:nvPicPr>
        <p:blipFill rotWithShape="1">
          <a:blip r:embed="rId4">
            <a:alphaModFix/>
          </a:blip>
          <a:srcRect b="0" l="0" r="0" t="0"/>
          <a:stretch/>
        </p:blipFill>
        <p:spPr>
          <a:xfrm>
            <a:off x="277473" y="5181600"/>
            <a:ext cx="1625600" cy="889000"/>
          </a:xfrm>
          <a:prstGeom prst="rect">
            <a:avLst/>
          </a:prstGeom>
          <a:noFill/>
          <a:ln>
            <a:noFill/>
          </a:ln>
        </p:spPr>
      </p:pic>
      <p:sp>
        <p:nvSpPr>
          <p:cNvPr id="785" name="Google Shape;785;p104"/>
          <p:cNvSpPr txBox="1"/>
          <p:nvPr/>
        </p:nvSpPr>
        <p:spPr>
          <a:xfrm>
            <a:off x="18352" y="44958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Picking out single element</a:t>
            </a:r>
            <a:endParaRPr/>
          </a:p>
        </p:txBody>
      </p:sp>
      <p:pic>
        <p:nvPicPr>
          <p:cNvPr id="786" name="Google Shape;786;p104"/>
          <p:cNvPicPr preferRelativeResize="0"/>
          <p:nvPr/>
        </p:nvPicPr>
        <p:blipFill rotWithShape="1">
          <a:blip r:embed="rId5">
            <a:alphaModFix/>
          </a:blip>
          <a:srcRect b="0" l="0" r="0" t="0"/>
          <a:stretch/>
        </p:blipFill>
        <p:spPr>
          <a:xfrm>
            <a:off x="3339136" y="5181600"/>
            <a:ext cx="2844800" cy="1524000"/>
          </a:xfrm>
          <a:prstGeom prst="rect">
            <a:avLst/>
          </a:prstGeom>
          <a:noFill/>
          <a:ln>
            <a:noFill/>
          </a:ln>
        </p:spPr>
      </p:pic>
      <p:sp>
        <p:nvSpPr>
          <p:cNvPr id="787" name="Google Shape;787;p104"/>
          <p:cNvSpPr txBox="1"/>
          <p:nvPr/>
        </p:nvSpPr>
        <p:spPr>
          <a:xfrm>
            <a:off x="4064000" y="4495800"/>
            <a:ext cx="284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Contiguous slice</a:t>
            </a:r>
            <a:endParaRPr/>
          </a:p>
        </p:txBody>
      </p:sp>
      <p:sp>
        <p:nvSpPr>
          <p:cNvPr id="788" name="Google Shape;788;p104"/>
          <p:cNvSpPr txBox="1"/>
          <p:nvPr/>
        </p:nvSpPr>
        <p:spPr>
          <a:xfrm>
            <a:off x="6362650" y="4564575"/>
            <a:ext cx="2235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non_inclusive</a:t>
            </a:r>
            <a:endParaRPr sz="1800">
              <a:solidFill>
                <a:schemeClr val="dk1"/>
              </a:solidFill>
              <a:latin typeface="Calibri"/>
              <a:ea typeface="Calibri"/>
              <a:cs typeface="Calibri"/>
              <a:sym typeface="Calibri"/>
            </a:endParaRPr>
          </a:p>
        </p:txBody>
      </p:sp>
      <p:cxnSp>
        <p:nvCxnSpPr>
          <p:cNvPr id="789" name="Google Shape;789;p104"/>
          <p:cNvCxnSpPr/>
          <p:nvPr/>
        </p:nvCxnSpPr>
        <p:spPr>
          <a:xfrm flipH="1">
            <a:off x="4940350" y="4933875"/>
            <a:ext cx="1422300" cy="38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96" name="Google Shape;796;p105"/>
          <p:cNvSpPr txBox="1"/>
          <p:nvPr/>
        </p:nvSpPr>
        <p:spPr>
          <a:xfrm>
            <a:off x="4024820" y="0"/>
            <a:ext cx="41181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Series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97" name="Google Shape;797;p10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98" name="Google Shape;798;p10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9" name="Google Shape;799;p105"/>
          <p:cNvPicPr preferRelativeResize="0"/>
          <p:nvPr/>
        </p:nvPicPr>
        <p:blipFill rotWithShape="1">
          <a:blip r:embed="rId3">
            <a:alphaModFix/>
          </a:blip>
          <a:srcRect b="0" l="0" r="0" t="0"/>
          <a:stretch/>
        </p:blipFill>
        <p:spPr>
          <a:xfrm>
            <a:off x="3657600" y="1143000"/>
            <a:ext cx="3987800" cy="2628900"/>
          </a:xfrm>
          <a:prstGeom prst="rect">
            <a:avLst/>
          </a:prstGeom>
          <a:noFill/>
          <a:ln>
            <a:noFill/>
          </a:ln>
        </p:spPr>
      </p:pic>
      <p:sp>
        <p:nvSpPr>
          <p:cNvPr id="800" name="Google Shape;800;p105"/>
          <p:cNvSpPr txBox="1"/>
          <p:nvPr/>
        </p:nvSpPr>
        <p:spPr>
          <a:xfrm>
            <a:off x="203200" y="1905000"/>
            <a:ext cx="2946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Slice/index through the index, which is usually numbers</a:t>
            </a:r>
            <a:endParaRPr/>
          </a:p>
        </p:txBody>
      </p:sp>
      <p:cxnSp>
        <p:nvCxnSpPr>
          <p:cNvPr id="801" name="Google Shape;801;p105"/>
          <p:cNvCxnSpPr>
            <a:stCxn id="800" idx="3"/>
          </p:cNvCxnSpPr>
          <p:nvPr/>
        </p:nvCxnSpPr>
        <p:spPr>
          <a:xfrm>
            <a:off x="3149500" y="2366700"/>
            <a:ext cx="406500" cy="3003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802" name="Google Shape;802;p105"/>
          <p:cNvPicPr preferRelativeResize="0"/>
          <p:nvPr/>
        </p:nvPicPr>
        <p:blipFill rotWithShape="1">
          <a:blip r:embed="rId4">
            <a:alphaModFix/>
          </a:blip>
          <a:srcRect b="0" l="0" r="0" t="0"/>
          <a:stretch/>
        </p:blipFill>
        <p:spPr>
          <a:xfrm>
            <a:off x="277473" y="5181600"/>
            <a:ext cx="1625600" cy="889000"/>
          </a:xfrm>
          <a:prstGeom prst="rect">
            <a:avLst/>
          </a:prstGeom>
          <a:noFill/>
          <a:ln>
            <a:noFill/>
          </a:ln>
        </p:spPr>
      </p:pic>
      <p:sp>
        <p:nvSpPr>
          <p:cNvPr id="803" name="Google Shape;803;p105"/>
          <p:cNvSpPr txBox="1"/>
          <p:nvPr/>
        </p:nvSpPr>
        <p:spPr>
          <a:xfrm>
            <a:off x="18352" y="44958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Picking out single element</a:t>
            </a:r>
            <a:endParaRPr/>
          </a:p>
        </p:txBody>
      </p:sp>
      <p:pic>
        <p:nvPicPr>
          <p:cNvPr id="804" name="Google Shape;804;p105"/>
          <p:cNvPicPr preferRelativeResize="0"/>
          <p:nvPr/>
        </p:nvPicPr>
        <p:blipFill rotWithShape="1">
          <a:blip r:embed="rId5">
            <a:alphaModFix/>
          </a:blip>
          <a:srcRect b="0" l="0" r="0" t="0"/>
          <a:stretch/>
        </p:blipFill>
        <p:spPr>
          <a:xfrm>
            <a:off x="3339136" y="5181600"/>
            <a:ext cx="2844800" cy="1524000"/>
          </a:xfrm>
          <a:prstGeom prst="rect">
            <a:avLst/>
          </a:prstGeom>
          <a:noFill/>
          <a:ln>
            <a:noFill/>
          </a:ln>
        </p:spPr>
      </p:pic>
      <p:sp>
        <p:nvSpPr>
          <p:cNvPr id="805" name="Google Shape;805;p105"/>
          <p:cNvSpPr txBox="1"/>
          <p:nvPr/>
        </p:nvSpPr>
        <p:spPr>
          <a:xfrm>
            <a:off x="4064000" y="4495800"/>
            <a:ext cx="284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Contiguous slice</a:t>
            </a:r>
            <a:endParaRPr/>
          </a:p>
        </p:txBody>
      </p:sp>
      <p:sp>
        <p:nvSpPr>
          <p:cNvPr id="806" name="Google Shape;806;p105"/>
          <p:cNvSpPr txBox="1"/>
          <p:nvPr/>
        </p:nvSpPr>
        <p:spPr>
          <a:xfrm>
            <a:off x="8229600" y="4648200"/>
            <a:ext cx="284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Arbitrary slice</a:t>
            </a:r>
            <a:endParaRPr/>
          </a:p>
        </p:txBody>
      </p:sp>
      <p:pic>
        <p:nvPicPr>
          <p:cNvPr id="807" name="Google Shape;807;p105"/>
          <p:cNvPicPr preferRelativeResize="0"/>
          <p:nvPr/>
        </p:nvPicPr>
        <p:blipFill rotWithShape="1">
          <a:blip r:embed="rId6">
            <a:alphaModFix/>
          </a:blip>
          <a:srcRect b="0" l="0" r="0" t="0"/>
          <a:stretch/>
        </p:blipFill>
        <p:spPr>
          <a:xfrm>
            <a:off x="7924800" y="5181600"/>
            <a:ext cx="2857500" cy="1511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14" name="Google Shape;814;p106"/>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15" name="Google Shape;815;p10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16" name="Google Shape;816;p10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17" name="Google Shape;817;p106"/>
          <p:cNvPicPr preferRelativeResize="0"/>
          <p:nvPr/>
        </p:nvPicPr>
        <p:blipFill rotWithShape="1">
          <a:blip r:embed="rId3">
            <a:alphaModFix/>
          </a:blip>
          <a:srcRect b="0" l="0" r="0" t="0"/>
          <a:stretch/>
        </p:blipFill>
        <p:spPr>
          <a:xfrm>
            <a:off x="914400" y="1066800"/>
            <a:ext cx="7696199" cy="2472674"/>
          </a:xfrm>
          <a:prstGeom prst="rect">
            <a:avLst/>
          </a:prstGeom>
          <a:noFill/>
          <a:ln>
            <a:noFill/>
          </a:ln>
        </p:spPr>
      </p:pic>
      <p:sp>
        <p:nvSpPr>
          <p:cNvPr id="818" name="Google Shape;818;p106"/>
          <p:cNvSpPr txBox="1"/>
          <p:nvPr/>
        </p:nvSpPr>
        <p:spPr>
          <a:xfrm>
            <a:off x="711200" y="3810000"/>
            <a:ext cx="103632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There are a few ways to pick slice a data frame, we will use the .loc method.</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Access elements through the index labels column names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We will see how to change both of these labels later 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25" name="Google Shape;825;p107"/>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26" name="Google Shape;826;p10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27" name="Google Shape;827;p10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28" name="Google Shape;828;p107"/>
          <p:cNvPicPr preferRelativeResize="0"/>
          <p:nvPr/>
        </p:nvPicPr>
        <p:blipFill rotWithShape="1">
          <a:blip r:embed="rId3">
            <a:alphaModFix/>
          </a:blip>
          <a:srcRect b="0" l="0" r="0" t="0"/>
          <a:stretch/>
        </p:blipFill>
        <p:spPr>
          <a:xfrm>
            <a:off x="933675" y="971725"/>
            <a:ext cx="9087993" cy="2919838"/>
          </a:xfrm>
          <a:prstGeom prst="rect">
            <a:avLst/>
          </a:prstGeom>
          <a:noFill/>
          <a:ln>
            <a:noFill/>
          </a:ln>
        </p:spPr>
      </p:pic>
      <p:sp>
        <p:nvSpPr>
          <p:cNvPr id="829" name="Google Shape;829;p107"/>
          <p:cNvSpPr txBox="1"/>
          <p:nvPr/>
        </p:nvSpPr>
        <p:spPr>
          <a:xfrm>
            <a:off x="902250" y="4161425"/>
            <a:ext cx="10363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Pick a single value out.</a:t>
            </a:r>
            <a:endParaRPr/>
          </a:p>
        </p:txBody>
      </p:sp>
      <p:pic>
        <p:nvPicPr>
          <p:cNvPr id="830" name="Google Shape;830;p107"/>
          <p:cNvPicPr preferRelativeResize="0"/>
          <p:nvPr/>
        </p:nvPicPr>
        <p:blipFill rotWithShape="1">
          <a:blip r:embed="rId4">
            <a:alphaModFix/>
          </a:blip>
          <a:srcRect b="0" l="0" r="0" t="0"/>
          <a:stretch/>
        </p:blipFill>
        <p:spPr>
          <a:xfrm>
            <a:off x="3810000" y="5066100"/>
            <a:ext cx="5943600" cy="1181100"/>
          </a:xfrm>
          <a:prstGeom prst="rect">
            <a:avLst/>
          </a:prstGeom>
          <a:noFill/>
          <a:ln>
            <a:noFill/>
          </a:ln>
        </p:spPr>
      </p:pic>
      <p:cxnSp>
        <p:nvCxnSpPr>
          <p:cNvPr id="831" name="Google Shape;831;p107"/>
          <p:cNvCxnSpPr/>
          <p:nvPr/>
        </p:nvCxnSpPr>
        <p:spPr>
          <a:xfrm>
            <a:off x="1219200" y="137160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32" name="Google Shape;832;p107"/>
          <p:cNvCxnSpPr/>
          <p:nvPr/>
        </p:nvCxnSpPr>
        <p:spPr>
          <a:xfrm>
            <a:off x="1930400" y="137160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33" name="Google Shape;833;p107"/>
          <p:cNvCxnSpPr/>
          <p:nvPr/>
        </p:nvCxnSpPr>
        <p:spPr>
          <a:xfrm>
            <a:off x="1219200" y="17526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34" name="Google Shape;834;p107"/>
          <p:cNvCxnSpPr/>
          <p:nvPr/>
        </p:nvCxnSpPr>
        <p:spPr>
          <a:xfrm>
            <a:off x="1219200" y="13716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835" name="Google Shape;835;p107"/>
          <p:cNvSpPr txBox="1"/>
          <p:nvPr/>
        </p:nvSpPr>
        <p:spPr>
          <a:xfrm>
            <a:off x="5791200" y="4419600"/>
            <a:ext cx="1727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Index label (number)</a:t>
            </a:r>
            <a:endParaRPr/>
          </a:p>
        </p:txBody>
      </p:sp>
      <p:sp>
        <p:nvSpPr>
          <p:cNvPr id="836" name="Google Shape;836;p107"/>
          <p:cNvSpPr txBox="1"/>
          <p:nvPr/>
        </p:nvSpPr>
        <p:spPr>
          <a:xfrm>
            <a:off x="9144000" y="4114800"/>
            <a:ext cx="2235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Column name (string)</a:t>
            </a:r>
            <a:endParaRPr/>
          </a:p>
        </p:txBody>
      </p:sp>
      <p:cxnSp>
        <p:nvCxnSpPr>
          <p:cNvPr id="837" name="Google Shape;837;p107"/>
          <p:cNvCxnSpPr/>
          <p:nvPr/>
        </p:nvCxnSpPr>
        <p:spPr>
          <a:xfrm>
            <a:off x="7315200" y="4800600"/>
            <a:ext cx="7113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838" name="Google Shape;838;p107"/>
          <p:cNvCxnSpPr/>
          <p:nvPr/>
        </p:nvCxnSpPr>
        <p:spPr>
          <a:xfrm flipH="1">
            <a:off x="9245700" y="4800600"/>
            <a:ext cx="5079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45" name="Google Shape;845;p108"/>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46" name="Google Shape;846;p10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47" name="Google Shape;847;p10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48" name="Google Shape;848;p108"/>
          <p:cNvPicPr preferRelativeResize="0"/>
          <p:nvPr/>
        </p:nvPicPr>
        <p:blipFill rotWithShape="1">
          <a:blip r:embed="rId3">
            <a:alphaModFix/>
          </a:blip>
          <a:srcRect b="0" l="0" r="0" t="0"/>
          <a:stretch/>
        </p:blipFill>
        <p:spPr>
          <a:xfrm>
            <a:off x="1016000" y="946063"/>
            <a:ext cx="10159999" cy="3264257"/>
          </a:xfrm>
          <a:prstGeom prst="rect">
            <a:avLst/>
          </a:prstGeom>
          <a:noFill/>
          <a:ln>
            <a:noFill/>
          </a:ln>
        </p:spPr>
      </p:pic>
      <p:sp>
        <p:nvSpPr>
          <p:cNvPr id="849" name="Google Shape;849;p108"/>
          <p:cNvSpPr txBox="1"/>
          <p:nvPr/>
        </p:nvSpPr>
        <p:spPr>
          <a:xfrm>
            <a:off x="902250" y="4104213"/>
            <a:ext cx="10363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Pick out entire row: </a:t>
            </a:r>
            <a:endParaRPr/>
          </a:p>
        </p:txBody>
      </p:sp>
      <p:cxnSp>
        <p:nvCxnSpPr>
          <p:cNvPr id="850" name="Google Shape;850;p108"/>
          <p:cNvCxnSpPr/>
          <p:nvPr/>
        </p:nvCxnSpPr>
        <p:spPr>
          <a:xfrm>
            <a:off x="1219200" y="137160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51" name="Google Shape;851;p108"/>
          <p:cNvCxnSpPr/>
          <p:nvPr/>
        </p:nvCxnSpPr>
        <p:spPr>
          <a:xfrm>
            <a:off x="11176000" y="137160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52" name="Google Shape;852;p108"/>
          <p:cNvCxnSpPr/>
          <p:nvPr/>
        </p:nvCxnSpPr>
        <p:spPr>
          <a:xfrm>
            <a:off x="1219200" y="1752600"/>
            <a:ext cx="9956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53" name="Google Shape;853;p108"/>
          <p:cNvCxnSpPr/>
          <p:nvPr/>
        </p:nvCxnSpPr>
        <p:spPr>
          <a:xfrm>
            <a:off x="1219200" y="1371600"/>
            <a:ext cx="9956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pic>
        <p:nvPicPr>
          <p:cNvPr id="854" name="Google Shape;854;p108"/>
          <p:cNvPicPr preferRelativeResize="0"/>
          <p:nvPr/>
        </p:nvPicPr>
        <p:blipFill rotWithShape="1">
          <a:blip r:embed="rId4">
            <a:alphaModFix/>
          </a:blip>
          <a:srcRect b="0" l="0" r="0" t="0"/>
          <a:stretch/>
        </p:blipFill>
        <p:spPr>
          <a:xfrm>
            <a:off x="3188650" y="4532708"/>
            <a:ext cx="3962400" cy="2403924"/>
          </a:xfrm>
          <a:prstGeom prst="rect">
            <a:avLst/>
          </a:prstGeom>
          <a:noFill/>
          <a:ln>
            <a:noFill/>
          </a:ln>
        </p:spPr>
      </p:pic>
      <p:sp>
        <p:nvSpPr>
          <p:cNvPr id="855" name="Google Shape;855;p108"/>
          <p:cNvSpPr txBox="1"/>
          <p:nvPr/>
        </p:nvSpPr>
        <p:spPr>
          <a:xfrm>
            <a:off x="7584675" y="4179300"/>
            <a:ext cx="2031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“pick out all columns” </a:t>
            </a:r>
            <a:endParaRPr/>
          </a:p>
        </p:txBody>
      </p:sp>
      <p:cxnSp>
        <p:nvCxnSpPr>
          <p:cNvPr id="856" name="Google Shape;856;p108"/>
          <p:cNvCxnSpPr/>
          <p:nvPr/>
        </p:nvCxnSpPr>
        <p:spPr>
          <a:xfrm flipH="1">
            <a:off x="6975075" y="4407900"/>
            <a:ext cx="609600" cy="228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57" name="Google Shape;857;p108"/>
          <p:cNvSpPr txBox="1"/>
          <p:nvPr/>
        </p:nvSpPr>
        <p:spPr>
          <a:xfrm>
            <a:off x="6263775" y="5528963"/>
            <a:ext cx="4064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first_row is a series</a:t>
            </a:r>
            <a:endParaRPr/>
          </a:p>
        </p:txBody>
      </p:sp>
      <p:cxnSp>
        <p:nvCxnSpPr>
          <p:cNvPr id="858" name="Google Shape;858;p108"/>
          <p:cNvCxnSpPr/>
          <p:nvPr/>
        </p:nvCxnSpPr>
        <p:spPr>
          <a:xfrm rot="10800000">
            <a:off x="4638275" y="4919363"/>
            <a:ext cx="1727100" cy="685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46"/>
          <p:cNvCxnSpPr/>
          <p:nvPr/>
        </p:nvCxnSpPr>
        <p:spPr>
          <a:xfrm flipH="1">
            <a:off x="6197475" y="4975"/>
            <a:ext cx="46500" cy="6783600"/>
          </a:xfrm>
          <a:prstGeom prst="straightConnector1">
            <a:avLst/>
          </a:prstGeom>
          <a:noFill/>
          <a:ln cap="flat" cmpd="sng" w="38100">
            <a:solidFill>
              <a:schemeClr val="dk2"/>
            </a:solidFill>
            <a:prstDash val="solid"/>
            <a:round/>
            <a:headEnd len="med" w="med" type="none"/>
            <a:tailEnd len="med" w="med" type="none"/>
          </a:ln>
        </p:spPr>
      </p:cxnSp>
      <p:sp>
        <p:nvSpPr>
          <p:cNvPr id="253" name="Google Shape;253;p46"/>
          <p:cNvSpPr txBox="1"/>
          <p:nvPr/>
        </p:nvSpPr>
        <p:spPr>
          <a:xfrm>
            <a:off x="-46525" y="0"/>
            <a:ext cx="6290400" cy="5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800">
                <a:solidFill>
                  <a:schemeClr val="dk1"/>
                </a:solidFill>
              </a:rPr>
              <a:t>🧹 </a:t>
            </a:r>
            <a:r>
              <a:rPr b="1" lang="en-US" sz="1800">
                <a:solidFill>
                  <a:schemeClr val="dk1"/>
                </a:solidFill>
              </a:rPr>
              <a:t>Data Cleaning:</a:t>
            </a:r>
            <a:endParaRPr b="1" sz="1800">
              <a:solidFill>
                <a:schemeClr val="dk1"/>
              </a:solidFill>
            </a:endParaRPr>
          </a:p>
          <a:p>
            <a:pPr indent="0" lvl="0" marL="381000" marR="381000" rtl="0" algn="l">
              <a:lnSpc>
                <a:spcPct val="115000"/>
              </a:lnSpc>
              <a:spcBef>
                <a:spcPts val="1200"/>
              </a:spcBef>
              <a:spcAft>
                <a:spcPts val="0"/>
              </a:spcAft>
              <a:buNone/>
            </a:pPr>
            <a:r>
              <a:rPr lang="en-US" sz="1800">
                <a:solidFill>
                  <a:schemeClr val="dk1"/>
                </a:solidFill>
              </a:rPr>
              <a:t>"Think of it like cleaning your room before organizing it.</a:t>
            </a:r>
            <a:br>
              <a:rPr lang="en-US" sz="1800">
                <a:solidFill>
                  <a:schemeClr val="dk1"/>
                </a:solidFill>
              </a:rPr>
            </a:br>
            <a:r>
              <a:rPr lang="en-US" sz="1800">
                <a:solidFill>
                  <a:schemeClr val="dk1"/>
                </a:solidFill>
              </a:rPr>
              <a:t> Data Cleaning is all about making sure the data is:</a:t>
            </a:r>
            <a:endParaRPr sz="1800">
              <a:solidFill>
                <a:schemeClr val="dk1"/>
              </a:solidFill>
            </a:endParaRPr>
          </a:p>
          <a:p>
            <a:pPr indent="-342900" lvl="0" marL="838200" marR="381000" rtl="0" algn="l">
              <a:lnSpc>
                <a:spcPct val="115000"/>
              </a:lnSpc>
              <a:spcBef>
                <a:spcPts val="1200"/>
              </a:spcBef>
              <a:spcAft>
                <a:spcPts val="0"/>
              </a:spcAft>
              <a:buClr>
                <a:schemeClr val="dk1"/>
              </a:buClr>
              <a:buSzPts val="1800"/>
              <a:buChar char="●"/>
            </a:pPr>
            <a:r>
              <a:rPr b="1" lang="en-US" sz="1800">
                <a:solidFill>
                  <a:schemeClr val="dk1"/>
                </a:solidFill>
              </a:rPr>
              <a:t>Correct</a:t>
            </a:r>
            <a:endParaRPr b="1"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b="1" lang="en-US" sz="1800">
                <a:solidFill>
                  <a:schemeClr val="dk1"/>
                </a:solidFill>
              </a:rPr>
              <a:t>Consistent</a:t>
            </a:r>
            <a:endParaRPr b="1"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b="1" lang="en-US" sz="1800">
                <a:solidFill>
                  <a:schemeClr val="dk1"/>
                </a:solidFill>
              </a:rPr>
              <a:t>Free of errors</a:t>
            </a:r>
            <a:br>
              <a:rPr b="1" lang="en-US" sz="1800">
                <a:solidFill>
                  <a:schemeClr val="dk1"/>
                </a:solidFill>
              </a:rPr>
            </a:br>
            <a:endParaRPr b="1" sz="1800">
              <a:solidFill>
                <a:schemeClr val="dk1"/>
              </a:solidFill>
            </a:endParaRPr>
          </a:p>
          <a:p>
            <a:pPr indent="0" lvl="0" marL="381000" marR="381000" rtl="0" algn="l">
              <a:lnSpc>
                <a:spcPct val="115000"/>
              </a:lnSpc>
              <a:spcBef>
                <a:spcPts val="1200"/>
              </a:spcBef>
              <a:spcAft>
                <a:spcPts val="0"/>
              </a:spcAft>
              <a:buNone/>
            </a:pPr>
            <a:r>
              <a:rPr lang="en-US" sz="1800">
                <a:solidFill>
                  <a:schemeClr val="dk1"/>
                </a:solidFill>
              </a:rPr>
              <a:t>Typical tasks include:</a:t>
            </a:r>
            <a:endParaRPr sz="1800">
              <a:solidFill>
                <a:schemeClr val="dk1"/>
              </a:solidFill>
            </a:endParaRPr>
          </a:p>
          <a:p>
            <a:pPr indent="-342900" lvl="0" marL="838200" marR="381000" rtl="0" algn="l">
              <a:lnSpc>
                <a:spcPct val="115000"/>
              </a:lnSpc>
              <a:spcBef>
                <a:spcPts val="1200"/>
              </a:spcBef>
              <a:spcAft>
                <a:spcPts val="0"/>
              </a:spcAft>
              <a:buClr>
                <a:schemeClr val="dk1"/>
              </a:buClr>
              <a:buSzPts val="1800"/>
              <a:buChar char="●"/>
            </a:pPr>
            <a:r>
              <a:rPr lang="en-US" sz="1800">
                <a:solidFill>
                  <a:schemeClr val="dk1"/>
                </a:solidFill>
              </a:rPr>
              <a:t>Handling </a:t>
            </a:r>
            <a:r>
              <a:rPr b="1" lang="en-US" sz="1800">
                <a:solidFill>
                  <a:schemeClr val="dk1"/>
                </a:solidFill>
              </a:rPr>
              <a:t>missing values</a:t>
            </a:r>
            <a:endParaRPr b="1"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Fixing </a:t>
            </a:r>
            <a:r>
              <a:rPr b="1" lang="en-US" sz="1800">
                <a:solidFill>
                  <a:schemeClr val="dk1"/>
                </a:solidFill>
              </a:rPr>
              <a:t>incorrect entries</a:t>
            </a:r>
            <a:endParaRPr b="1"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Standardizing formats (e.g., 'Yes', 'yes', 'Y' → all become 'Yes')</a:t>
            </a:r>
            <a:endParaRPr sz="1800">
              <a:solidFill>
                <a:schemeClr val="dk1"/>
              </a:solidFill>
            </a:endParaRPr>
          </a:p>
          <a:p>
            <a:pPr indent="0" lvl="0" marL="381000" marR="381000" rtl="0" algn="l">
              <a:lnSpc>
                <a:spcPct val="115000"/>
              </a:lnSpc>
              <a:spcBef>
                <a:spcPts val="1200"/>
              </a:spcBef>
              <a:spcAft>
                <a:spcPts val="1200"/>
              </a:spcAft>
              <a:buNone/>
            </a:pPr>
            <a:r>
              <a:rPr lang="en-US" sz="1800">
                <a:solidFill>
                  <a:schemeClr val="dk1"/>
                </a:solidFill>
              </a:rPr>
              <a:t>The goal is to make your dataset trustworthy."</a:t>
            </a:r>
            <a:endParaRPr sz="1800">
              <a:solidFill>
                <a:schemeClr val="dk1"/>
              </a:solidFill>
            </a:endParaRPr>
          </a:p>
        </p:txBody>
      </p:sp>
      <p:sp>
        <p:nvSpPr>
          <p:cNvPr id="254" name="Google Shape;254;p46"/>
          <p:cNvSpPr txBox="1"/>
          <p:nvPr/>
        </p:nvSpPr>
        <p:spPr>
          <a:xfrm>
            <a:off x="6529525" y="-1160625"/>
            <a:ext cx="1223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sp>
        <p:nvSpPr>
          <p:cNvPr id="255" name="Google Shape;255;p46"/>
          <p:cNvSpPr txBox="1"/>
          <p:nvPr/>
        </p:nvSpPr>
        <p:spPr>
          <a:xfrm>
            <a:off x="6529525" y="67375"/>
            <a:ext cx="5662500" cy="5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800">
                <a:solidFill>
                  <a:schemeClr val="dk1"/>
                </a:solidFill>
              </a:rPr>
              <a:t>Data Wrangling:</a:t>
            </a:r>
            <a:endParaRPr b="1" sz="1800">
              <a:solidFill>
                <a:schemeClr val="dk1"/>
              </a:solidFill>
            </a:endParaRPr>
          </a:p>
          <a:p>
            <a:pPr indent="0" lvl="0" marL="381000" marR="381000" rtl="0" algn="l">
              <a:lnSpc>
                <a:spcPct val="115000"/>
              </a:lnSpc>
              <a:spcBef>
                <a:spcPts val="1200"/>
              </a:spcBef>
              <a:spcAft>
                <a:spcPts val="0"/>
              </a:spcAft>
              <a:buNone/>
            </a:pPr>
            <a:r>
              <a:rPr lang="en-US" sz="1800">
                <a:solidFill>
                  <a:schemeClr val="dk1"/>
                </a:solidFill>
              </a:rPr>
              <a:t>"Now that your data is clean, you move on to preparing it for analysis or modeling — this is Wrangling.</a:t>
            </a:r>
            <a:br>
              <a:rPr lang="en-US" sz="1800">
                <a:solidFill>
                  <a:schemeClr val="dk1"/>
                </a:solidFill>
              </a:rPr>
            </a:br>
            <a:r>
              <a:rPr lang="en-US" sz="1800">
                <a:solidFill>
                  <a:schemeClr val="dk1"/>
                </a:solidFill>
              </a:rPr>
              <a:t> Data Wrangling is about </a:t>
            </a:r>
            <a:r>
              <a:rPr b="1" lang="en-US" sz="1800">
                <a:solidFill>
                  <a:schemeClr val="dk1"/>
                </a:solidFill>
              </a:rPr>
              <a:t>transforming</a:t>
            </a:r>
            <a:r>
              <a:rPr lang="en-US" sz="1800">
                <a:solidFill>
                  <a:schemeClr val="dk1"/>
                </a:solidFill>
              </a:rPr>
              <a:t>, </a:t>
            </a:r>
            <a:r>
              <a:rPr b="1" lang="en-US" sz="1800">
                <a:solidFill>
                  <a:schemeClr val="dk1"/>
                </a:solidFill>
              </a:rPr>
              <a:t>reshaping</a:t>
            </a:r>
            <a:r>
              <a:rPr lang="en-US" sz="1800">
                <a:solidFill>
                  <a:schemeClr val="dk1"/>
                </a:solidFill>
              </a:rPr>
              <a:t>, and </a:t>
            </a:r>
            <a:r>
              <a:rPr b="1" lang="en-US" sz="1800">
                <a:solidFill>
                  <a:schemeClr val="dk1"/>
                </a:solidFill>
              </a:rPr>
              <a:t>organizing</a:t>
            </a:r>
            <a:r>
              <a:rPr lang="en-US" sz="1800">
                <a:solidFill>
                  <a:schemeClr val="dk1"/>
                </a:solidFill>
              </a:rPr>
              <a:t> your data.</a:t>
            </a:r>
            <a:endParaRPr sz="1800">
              <a:solidFill>
                <a:schemeClr val="dk1"/>
              </a:solidFill>
            </a:endParaRPr>
          </a:p>
          <a:p>
            <a:pPr indent="0" lvl="0" marL="381000" marR="381000" rtl="0" algn="l">
              <a:lnSpc>
                <a:spcPct val="115000"/>
              </a:lnSpc>
              <a:spcBef>
                <a:spcPts val="1200"/>
              </a:spcBef>
              <a:spcAft>
                <a:spcPts val="0"/>
              </a:spcAft>
              <a:buNone/>
            </a:pPr>
            <a:r>
              <a:rPr lang="en-US" sz="1800">
                <a:solidFill>
                  <a:schemeClr val="dk1"/>
                </a:solidFill>
              </a:rPr>
              <a:t>It includes tasks like:</a:t>
            </a:r>
            <a:endParaRPr sz="1800">
              <a:solidFill>
                <a:schemeClr val="dk1"/>
              </a:solidFill>
            </a:endParaRPr>
          </a:p>
          <a:p>
            <a:pPr indent="-342900" lvl="0" marL="838200" marR="381000" rtl="0" algn="l">
              <a:lnSpc>
                <a:spcPct val="115000"/>
              </a:lnSpc>
              <a:spcBef>
                <a:spcPts val="1200"/>
              </a:spcBef>
              <a:spcAft>
                <a:spcPts val="0"/>
              </a:spcAft>
              <a:buClr>
                <a:schemeClr val="dk1"/>
              </a:buClr>
              <a:buSzPts val="1800"/>
              <a:buChar char="●"/>
            </a:pPr>
            <a:r>
              <a:rPr lang="en-US" sz="1800">
                <a:solidFill>
                  <a:schemeClr val="dk1"/>
                </a:solidFill>
              </a:rPr>
              <a:t>Converting data types (e.g., string to datetime)</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Merging datasets</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Renaming or reordering columns</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Creating new columns or dropping irrelevant ones</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Reshaping data using techniques</a:t>
            </a:r>
            <a:endParaRPr sz="1800">
              <a:solidFill>
                <a:srgbClr val="188038"/>
              </a:solidFill>
              <a:latin typeface="Roboto Mono"/>
              <a:ea typeface="Roboto Mono"/>
              <a:cs typeface="Roboto Mono"/>
              <a:sym typeface="Roboto Mono"/>
            </a:endParaRPr>
          </a:p>
        </p:txBody>
      </p:sp>
      <p:sp>
        <p:nvSpPr>
          <p:cNvPr id="256" name="Google Shape;256;p46"/>
          <p:cNvSpPr txBox="1"/>
          <p:nvPr/>
        </p:nvSpPr>
        <p:spPr>
          <a:xfrm>
            <a:off x="7180000" y="5804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7" name="Google Shape;257;p46"/>
          <p:cNvSpPr/>
          <p:nvPr/>
        </p:nvSpPr>
        <p:spPr>
          <a:xfrm>
            <a:off x="4665400" y="5512025"/>
            <a:ext cx="4108500" cy="114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dk1"/>
                </a:solidFill>
              </a:rPr>
              <a:t>In short:</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Cleaning = Fixing the data</a:t>
            </a:r>
            <a:endParaRPr b="1" sz="1800">
              <a:solidFill>
                <a:schemeClr val="dk1"/>
              </a:solidFill>
            </a:endParaRPr>
          </a:p>
          <a:p>
            <a:pPr indent="0" lvl="0" marL="0" rtl="0" algn="l">
              <a:spcBef>
                <a:spcPts val="0"/>
              </a:spcBef>
              <a:spcAft>
                <a:spcPts val="0"/>
              </a:spcAft>
              <a:buNone/>
            </a:pPr>
            <a:r>
              <a:rPr b="1" lang="en-US" sz="1800">
                <a:solidFill>
                  <a:schemeClr val="dk1"/>
                </a:solidFill>
              </a:rPr>
              <a:t>Wrangling = Reshaping the data</a:t>
            </a:r>
            <a:endParaRPr sz="21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65" name="Google Shape;865;p109"/>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66" name="Google Shape;866;p10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67" name="Google Shape;867;p10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68" name="Google Shape;868;p109"/>
          <p:cNvPicPr preferRelativeResize="0"/>
          <p:nvPr/>
        </p:nvPicPr>
        <p:blipFill rotWithShape="1">
          <a:blip r:embed="rId3">
            <a:alphaModFix/>
          </a:blip>
          <a:srcRect b="0" l="0" r="0" t="0"/>
          <a:stretch/>
        </p:blipFill>
        <p:spPr>
          <a:xfrm>
            <a:off x="914400" y="862784"/>
            <a:ext cx="8331199" cy="2676691"/>
          </a:xfrm>
          <a:prstGeom prst="rect">
            <a:avLst/>
          </a:prstGeom>
          <a:noFill/>
          <a:ln>
            <a:noFill/>
          </a:ln>
        </p:spPr>
      </p:pic>
      <p:sp>
        <p:nvSpPr>
          <p:cNvPr id="869" name="Google Shape;869;p109"/>
          <p:cNvSpPr txBox="1"/>
          <p:nvPr/>
        </p:nvSpPr>
        <p:spPr>
          <a:xfrm>
            <a:off x="711200" y="3810000"/>
            <a:ext cx="10363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Pick out contiguous chunk:</a:t>
            </a:r>
            <a:endParaRPr/>
          </a:p>
        </p:txBody>
      </p:sp>
      <p:cxnSp>
        <p:nvCxnSpPr>
          <p:cNvPr id="870" name="Google Shape;870;p109"/>
          <p:cNvCxnSpPr/>
          <p:nvPr/>
        </p:nvCxnSpPr>
        <p:spPr>
          <a:xfrm>
            <a:off x="1219200" y="1276975"/>
            <a:ext cx="0" cy="9144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71" name="Google Shape;871;p109"/>
          <p:cNvCxnSpPr/>
          <p:nvPr/>
        </p:nvCxnSpPr>
        <p:spPr>
          <a:xfrm>
            <a:off x="5903375" y="1228825"/>
            <a:ext cx="0" cy="9144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72" name="Google Shape;872;p109"/>
          <p:cNvCxnSpPr/>
          <p:nvPr/>
        </p:nvCxnSpPr>
        <p:spPr>
          <a:xfrm flipH="1" rot="10800000">
            <a:off x="1219200" y="2135425"/>
            <a:ext cx="4705200" cy="7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73" name="Google Shape;873;p109"/>
          <p:cNvCxnSpPr/>
          <p:nvPr/>
        </p:nvCxnSpPr>
        <p:spPr>
          <a:xfrm flipH="1" rot="10800000">
            <a:off x="1245575" y="1245475"/>
            <a:ext cx="4657800" cy="31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pic>
        <p:nvPicPr>
          <p:cNvPr id="874" name="Google Shape;874;p109"/>
          <p:cNvPicPr preferRelativeResize="0"/>
          <p:nvPr/>
        </p:nvPicPr>
        <p:blipFill rotWithShape="1">
          <a:blip r:embed="rId4">
            <a:alphaModFix/>
          </a:blip>
          <a:srcRect b="0" l="0" r="0" t="0"/>
          <a:stretch/>
        </p:blipFill>
        <p:spPr>
          <a:xfrm>
            <a:off x="3258725" y="4583700"/>
            <a:ext cx="6162359" cy="1892300"/>
          </a:xfrm>
          <a:prstGeom prst="rect">
            <a:avLst/>
          </a:prstGeom>
          <a:noFill/>
          <a:ln>
            <a:noFill/>
          </a:ln>
        </p:spPr>
      </p:pic>
      <p:sp>
        <p:nvSpPr>
          <p:cNvPr id="875" name="Google Shape;875;p109"/>
          <p:cNvSpPr txBox="1"/>
          <p:nvPr/>
        </p:nvSpPr>
        <p:spPr>
          <a:xfrm>
            <a:off x="7112000" y="38862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Endpoints are inclusive!</a:t>
            </a:r>
            <a:endParaRPr/>
          </a:p>
        </p:txBody>
      </p:sp>
      <p:cxnSp>
        <p:nvCxnSpPr>
          <p:cNvPr id="876" name="Google Shape;876;p109"/>
          <p:cNvCxnSpPr/>
          <p:nvPr/>
        </p:nvCxnSpPr>
        <p:spPr>
          <a:xfrm flipH="1">
            <a:off x="6807100" y="4267200"/>
            <a:ext cx="406500" cy="38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877" name="Google Shape;877;p109"/>
          <p:cNvCxnSpPr/>
          <p:nvPr/>
        </p:nvCxnSpPr>
        <p:spPr>
          <a:xfrm flipH="1">
            <a:off x="9042500" y="4267200"/>
            <a:ext cx="2031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78" name="Google Shape;878;p109"/>
          <p:cNvSpPr txBox="1"/>
          <p:nvPr/>
        </p:nvSpPr>
        <p:spPr>
          <a:xfrm>
            <a:off x="7819850" y="4943000"/>
            <a:ext cx="3429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df_gredes.iloc[0:3 , 0:5]</a:t>
            </a:r>
            <a:endParaRPr sz="23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1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85" name="Google Shape;885;p110"/>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86" name="Google Shape;886;p11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87" name="Google Shape;887;p11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88" name="Google Shape;888;p110"/>
          <p:cNvPicPr preferRelativeResize="0"/>
          <p:nvPr/>
        </p:nvPicPr>
        <p:blipFill rotWithShape="1">
          <a:blip r:embed="rId3">
            <a:alphaModFix/>
          </a:blip>
          <a:srcRect b="0" l="0" r="0" t="0"/>
          <a:stretch/>
        </p:blipFill>
        <p:spPr>
          <a:xfrm>
            <a:off x="914400" y="1066800"/>
            <a:ext cx="7696199" cy="2472674"/>
          </a:xfrm>
          <a:prstGeom prst="rect">
            <a:avLst/>
          </a:prstGeom>
          <a:noFill/>
          <a:ln>
            <a:noFill/>
          </a:ln>
        </p:spPr>
      </p:pic>
      <p:sp>
        <p:nvSpPr>
          <p:cNvPr id="889" name="Google Shape;889;p110"/>
          <p:cNvSpPr txBox="1"/>
          <p:nvPr/>
        </p:nvSpPr>
        <p:spPr>
          <a:xfrm>
            <a:off x="711200" y="3810000"/>
            <a:ext cx="10363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Pick out arbitrary chunk:</a:t>
            </a:r>
            <a:endParaRPr/>
          </a:p>
        </p:txBody>
      </p:sp>
      <p:cxnSp>
        <p:nvCxnSpPr>
          <p:cNvPr id="890" name="Google Shape;890;p110"/>
          <p:cNvCxnSpPr/>
          <p:nvPr/>
        </p:nvCxnSpPr>
        <p:spPr>
          <a:xfrm>
            <a:off x="1219200" y="1371600"/>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1" name="Google Shape;891;p110"/>
          <p:cNvCxnSpPr/>
          <p:nvPr/>
        </p:nvCxnSpPr>
        <p:spPr>
          <a:xfrm>
            <a:off x="1658400" y="1391775"/>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2" name="Google Shape;892;p110"/>
          <p:cNvCxnSpPr/>
          <p:nvPr/>
        </p:nvCxnSpPr>
        <p:spPr>
          <a:xfrm>
            <a:off x="1219200" y="1676400"/>
            <a:ext cx="438000" cy="69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3" name="Google Shape;893;p110"/>
          <p:cNvCxnSpPr/>
          <p:nvPr/>
        </p:nvCxnSpPr>
        <p:spPr>
          <a:xfrm>
            <a:off x="1222150" y="1391775"/>
            <a:ext cx="444900" cy="1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pic>
        <p:nvPicPr>
          <p:cNvPr id="894" name="Google Shape;894;p110"/>
          <p:cNvPicPr preferRelativeResize="0"/>
          <p:nvPr/>
        </p:nvPicPr>
        <p:blipFill rotWithShape="1">
          <a:blip r:embed="rId4">
            <a:alphaModFix/>
          </a:blip>
          <a:srcRect b="0" l="0" r="0" t="0"/>
          <a:stretch/>
        </p:blipFill>
        <p:spPr>
          <a:xfrm>
            <a:off x="2235200" y="4419600"/>
            <a:ext cx="6208971" cy="1816100"/>
          </a:xfrm>
          <a:prstGeom prst="rect">
            <a:avLst/>
          </a:prstGeom>
          <a:noFill/>
          <a:ln>
            <a:noFill/>
          </a:ln>
        </p:spPr>
      </p:pic>
      <p:cxnSp>
        <p:nvCxnSpPr>
          <p:cNvPr id="895" name="Google Shape;895;p110"/>
          <p:cNvCxnSpPr/>
          <p:nvPr/>
        </p:nvCxnSpPr>
        <p:spPr>
          <a:xfrm>
            <a:off x="7981950" y="1371600"/>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6" name="Google Shape;896;p110"/>
          <p:cNvCxnSpPr/>
          <p:nvPr/>
        </p:nvCxnSpPr>
        <p:spPr>
          <a:xfrm>
            <a:off x="8693150" y="1371600"/>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7" name="Google Shape;897;p110"/>
          <p:cNvCxnSpPr/>
          <p:nvPr/>
        </p:nvCxnSpPr>
        <p:spPr>
          <a:xfrm>
            <a:off x="7981950" y="16764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8" name="Google Shape;898;p110"/>
          <p:cNvCxnSpPr/>
          <p:nvPr/>
        </p:nvCxnSpPr>
        <p:spPr>
          <a:xfrm>
            <a:off x="7981950" y="13716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9" name="Google Shape;899;p110"/>
          <p:cNvCxnSpPr/>
          <p:nvPr/>
        </p:nvCxnSpPr>
        <p:spPr>
          <a:xfrm>
            <a:off x="7981950" y="1994700"/>
            <a:ext cx="0" cy="609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0" name="Google Shape;900;p110"/>
          <p:cNvCxnSpPr/>
          <p:nvPr/>
        </p:nvCxnSpPr>
        <p:spPr>
          <a:xfrm>
            <a:off x="8693150" y="1994700"/>
            <a:ext cx="0" cy="609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1" name="Google Shape;901;p110"/>
          <p:cNvCxnSpPr/>
          <p:nvPr/>
        </p:nvCxnSpPr>
        <p:spPr>
          <a:xfrm>
            <a:off x="7981950" y="26043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2" name="Google Shape;902;p110"/>
          <p:cNvCxnSpPr/>
          <p:nvPr/>
        </p:nvCxnSpPr>
        <p:spPr>
          <a:xfrm>
            <a:off x="7981950" y="19947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3" name="Google Shape;903;p110"/>
          <p:cNvCxnSpPr/>
          <p:nvPr/>
        </p:nvCxnSpPr>
        <p:spPr>
          <a:xfrm>
            <a:off x="1184400" y="1974450"/>
            <a:ext cx="0" cy="609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4" name="Google Shape;904;p110"/>
          <p:cNvCxnSpPr/>
          <p:nvPr/>
        </p:nvCxnSpPr>
        <p:spPr>
          <a:xfrm>
            <a:off x="1612900" y="1974450"/>
            <a:ext cx="0" cy="609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5" name="Google Shape;905;p110"/>
          <p:cNvCxnSpPr/>
          <p:nvPr/>
        </p:nvCxnSpPr>
        <p:spPr>
          <a:xfrm flipH="1" rot="10800000">
            <a:off x="1178675" y="2579150"/>
            <a:ext cx="439200" cy="87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6" name="Google Shape;906;p110"/>
          <p:cNvCxnSpPr/>
          <p:nvPr/>
        </p:nvCxnSpPr>
        <p:spPr>
          <a:xfrm>
            <a:off x="1184400" y="1991138"/>
            <a:ext cx="420600" cy="2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12" name="Google Shape;912;p111"/>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13" name="Google Shape;913;p11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14" name="Google Shape;914;p11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15" name="Google Shape;915;p111"/>
          <p:cNvPicPr preferRelativeResize="0"/>
          <p:nvPr/>
        </p:nvPicPr>
        <p:blipFill rotWithShape="1">
          <a:blip r:embed="rId3">
            <a:alphaModFix/>
          </a:blip>
          <a:srcRect b="0" l="0" r="0" t="0"/>
          <a:stretch/>
        </p:blipFill>
        <p:spPr>
          <a:xfrm>
            <a:off x="1320800" y="914400"/>
            <a:ext cx="7283785" cy="3505200"/>
          </a:xfrm>
          <a:prstGeom prst="rect">
            <a:avLst/>
          </a:prstGeom>
          <a:noFill/>
          <a:ln>
            <a:noFill/>
          </a:ln>
        </p:spPr>
      </p:pic>
      <p:sp>
        <p:nvSpPr>
          <p:cNvPr id="916" name="Google Shape;916;p111"/>
          <p:cNvSpPr txBox="1"/>
          <p:nvPr/>
        </p:nvSpPr>
        <p:spPr>
          <a:xfrm>
            <a:off x="1422400" y="49530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How do I compute the average score on the final?</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22" name="Google Shape;922;p112"/>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23" name="Google Shape;923;p11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24" name="Google Shape;924;p11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112"/>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How do I compute the average score on the final?</a:t>
            </a:r>
            <a:endParaRPr/>
          </a:p>
        </p:txBody>
      </p:sp>
      <p:pic>
        <p:nvPicPr>
          <p:cNvPr id="926" name="Google Shape;926;p112"/>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27" name="Google Shape;927;p112"/>
          <p:cNvPicPr preferRelativeResize="0"/>
          <p:nvPr/>
        </p:nvPicPr>
        <p:blipFill rotWithShape="1">
          <a:blip r:embed="rId4">
            <a:alphaModFix/>
          </a:blip>
          <a:srcRect b="0" l="0" r="0" t="0"/>
          <a:stretch/>
        </p:blipFill>
        <p:spPr>
          <a:xfrm>
            <a:off x="2032000" y="4267200"/>
            <a:ext cx="4495801" cy="2310632"/>
          </a:xfrm>
          <a:prstGeom prst="rect">
            <a:avLst/>
          </a:prstGeom>
          <a:noFill/>
          <a:ln>
            <a:noFill/>
          </a:ln>
        </p:spPr>
      </p:pic>
      <p:sp>
        <p:nvSpPr>
          <p:cNvPr id="928" name="Google Shape;928;p112"/>
          <p:cNvSpPr txBox="1"/>
          <p:nvPr/>
        </p:nvSpPr>
        <p:spPr>
          <a:xfrm>
            <a:off x="7647050" y="4870175"/>
            <a:ext cx="3149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Built in mean() method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929" name="Google Shape;929;p112"/>
          <p:cNvCxnSpPr/>
          <p:nvPr/>
        </p:nvCxnSpPr>
        <p:spPr>
          <a:xfrm rot="10800000">
            <a:off x="5005350" y="4793975"/>
            <a:ext cx="2540100" cy="228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930" name="Google Shape;930;p112"/>
          <p:cNvCxnSpPr/>
          <p:nvPr/>
        </p:nvCxnSpPr>
        <p:spPr>
          <a:xfrm flipH="1">
            <a:off x="6834150" y="5022575"/>
            <a:ext cx="7113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931" name="Google Shape;931;p112"/>
          <p:cNvCxnSpPr/>
          <p:nvPr/>
        </p:nvCxnSpPr>
        <p:spPr>
          <a:xfrm>
            <a:off x="7433400" y="106005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32" name="Google Shape;932;p112"/>
          <p:cNvCxnSpPr/>
          <p:nvPr/>
        </p:nvCxnSpPr>
        <p:spPr>
          <a:xfrm>
            <a:off x="7433400" y="3346050"/>
            <a:ext cx="6096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33" name="Google Shape;933;p112"/>
          <p:cNvCxnSpPr/>
          <p:nvPr/>
        </p:nvCxnSpPr>
        <p:spPr>
          <a:xfrm>
            <a:off x="7433400" y="1060050"/>
            <a:ext cx="6096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34" name="Google Shape;934;p112"/>
          <p:cNvCxnSpPr/>
          <p:nvPr/>
        </p:nvCxnSpPr>
        <p:spPr>
          <a:xfrm>
            <a:off x="8043000" y="106005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40" name="Google Shape;940;p113"/>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41" name="Google Shape;941;p11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42" name="Google Shape;942;p11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113"/>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How do I compute the highest Mini Exam 1 score?</a:t>
            </a:r>
            <a:endParaRPr/>
          </a:p>
        </p:txBody>
      </p:sp>
      <p:pic>
        <p:nvPicPr>
          <p:cNvPr id="944" name="Google Shape;944;p113"/>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45" name="Google Shape;945;p113"/>
          <p:cNvPicPr preferRelativeResize="0"/>
          <p:nvPr/>
        </p:nvPicPr>
        <p:blipFill rotWithShape="1">
          <a:blip r:embed="rId4">
            <a:alphaModFix/>
          </a:blip>
          <a:srcRect b="0" l="0" r="0" t="0"/>
          <a:stretch/>
        </p:blipFill>
        <p:spPr>
          <a:xfrm>
            <a:off x="1219200" y="4565758"/>
            <a:ext cx="5943600" cy="108574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1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51" name="Google Shape;951;p114"/>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52" name="Google Shape;952;p11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53" name="Google Shape;953;p11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114"/>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 can actually get all key stats for </a:t>
            </a:r>
            <a:r>
              <a:rPr i="1" lang="en-US" sz="1800">
                <a:solidFill>
                  <a:schemeClr val="dk1"/>
                </a:solidFill>
                <a:latin typeface="Calibri"/>
                <a:ea typeface="Calibri"/>
                <a:cs typeface="Calibri"/>
                <a:sym typeface="Calibri"/>
              </a:rPr>
              <a:t>numeric </a:t>
            </a:r>
            <a:r>
              <a:rPr lang="en-US" sz="1800">
                <a:solidFill>
                  <a:schemeClr val="dk1"/>
                </a:solidFill>
                <a:latin typeface="Calibri"/>
                <a:ea typeface="Calibri"/>
                <a:cs typeface="Calibri"/>
                <a:sym typeface="Calibri"/>
              </a:rPr>
              <a:t>columns at once with the describe() method:</a:t>
            </a:r>
            <a:endParaRPr/>
          </a:p>
        </p:txBody>
      </p:sp>
      <p:pic>
        <p:nvPicPr>
          <p:cNvPr id="955" name="Google Shape;955;p114"/>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56" name="Google Shape;956;p114"/>
          <p:cNvPicPr preferRelativeResize="0"/>
          <p:nvPr/>
        </p:nvPicPr>
        <p:blipFill rotWithShape="1">
          <a:blip r:embed="rId4">
            <a:alphaModFix/>
          </a:blip>
          <a:srcRect b="0" l="0" r="0" t="0"/>
          <a:stretch/>
        </p:blipFill>
        <p:spPr>
          <a:xfrm>
            <a:off x="2540000" y="4333436"/>
            <a:ext cx="5266847" cy="2500273"/>
          </a:xfrm>
          <a:prstGeom prst="rect">
            <a:avLst/>
          </a:prstGeom>
          <a:noFill/>
          <a:ln>
            <a:noFill/>
          </a:ln>
        </p:spPr>
      </p:pic>
      <p:sp>
        <p:nvSpPr>
          <p:cNvPr id="957" name="Google Shape;957;p114"/>
          <p:cNvSpPr txBox="1"/>
          <p:nvPr/>
        </p:nvSpPr>
        <p:spPr>
          <a:xfrm>
            <a:off x="203200" y="4648200"/>
            <a:ext cx="2133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summary_df is a dataframe!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1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63" name="Google Shape;963;p115"/>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64" name="Google Shape;964;p11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65" name="Google Shape;965;p11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115"/>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 can actually get all key stats for </a:t>
            </a:r>
            <a:r>
              <a:rPr i="1" lang="en-US" sz="1800">
                <a:solidFill>
                  <a:schemeClr val="dk1"/>
                </a:solidFill>
                <a:latin typeface="Calibri"/>
                <a:ea typeface="Calibri"/>
                <a:cs typeface="Calibri"/>
                <a:sym typeface="Calibri"/>
              </a:rPr>
              <a:t>numeric </a:t>
            </a:r>
            <a:r>
              <a:rPr lang="en-US" sz="1800">
                <a:solidFill>
                  <a:schemeClr val="dk1"/>
                </a:solidFill>
                <a:latin typeface="Calibri"/>
                <a:ea typeface="Calibri"/>
                <a:cs typeface="Calibri"/>
                <a:sym typeface="Calibri"/>
              </a:rPr>
              <a:t>columns at once with the describe() method:</a:t>
            </a:r>
            <a:endParaRPr/>
          </a:p>
        </p:txBody>
      </p:sp>
      <p:pic>
        <p:nvPicPr>
          <p:cNvPr id="967" name="Google Shape;967;p115"/>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68" name="Google Shape;968;p115"/>
          <p:cNvPicPr preferRelativeResize="0"/>
          <p:nvPr/>
        </p:nvPicPr>
        <p:blipFill rotWithShape="1">
          <a:blip r:embed="rId4">
            <a:alphaModFix/>
          </a:blip>
          <a:srcRect b="0" l="0" r="0" t="0"/>
          <a:stretch/>
        </p:blipFill>
        <p:spPr>
          <a:xfrm>
            <a:off x="3251200" y="4229100"/>
            <a:ext cx="3510495" cy="2628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1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74" name="Google Shape;974;p116"/>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75" name="Google Shape;975;p11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76" name="Google Shape;976;p11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116"/>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 useful built in methods:</a:t>
            </a:r>
            <a:endParaRPr/>
          </a:p>
        </p:txBody>
      </p:sp>
      <p:pic>
        <p:nvPicPr>
          <p:cNvPr id="978" name="Google Shape;978;p116"/>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79" name="Google Shape;979;p116"/>
          <p:cNvPicPr preferRelativeResize="0"/>
          <p:nvPr/>
        </p:nvPicPr>
        <p:blipFill rotWithShape="1">
          <a:blip r:embed="rId4">
            <a:alphaModFix/>
          </a:blip>
          <a:srcRect b="0" l="0" r="0" t="0"/>
          <a:stretch/>
        </p:blipFill>
        <p:spPr>
          <a:xfrm>
            <a:off x="2438400" y="4191000"/>
            <a:ext cx="5346700" cy="1473200"/>
          </a:xfrm>
          <a:prstGeom prst="rect">
            <a:avLst/>
          </a:prstGeom>
          <a:noFill/>
          <a:ln>
            <a:noFill/>
          </a:ln>
        </p:spPr>
      </p:pic>
      <p:sp>
        <p:nvSpPr>
          <p:cNvPr id="980" name="Google Shape;980;p116"/>
          <p:cNvSpPr txBox="1"/>
          <p:nvPr/>
        </p:nvSpPr>
        <p:spPr>
          <a:xfrm>
            <a:off x="711200" y="6096000"/>
            <a:ext cx="1107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value_count(): </a:t>
            </a:r>
            <a:r>
              <a:rPr lang="en-US" sz="1800">
                <a:solidFill>
                  <a:schemeClr val="dk1"/>
                </a:solidFill>
                <a:latin typeface="Calibri"/>
                <a:ea typeface="Calibri"/>
                <a:cs typeface="Calibri"/>
                <a:sym typeface="Calibri"/>
              </a:rPr>
              <a:t>Gives a count of the number of times each unique value apears in the column.  Returns a series where indices are the unique column values.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1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86" name="Google Shape;986;p117"/>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87" name="Google Shape;987;p11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88" name="Google Shape;988;p11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117"/>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 useful built in methods:</a:t>
            </a:r>
            <a:endParaRPr/>
          </a:p>
        </p:txBody>
      </p:sp>
      <p:pic>
        <p:nvPicPr>
          <p:cNvPr id="990" name="Google Shape;990;p117"/>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sp>
        <p:nvSpPr>
          <p:cNvPr id="991" name="Google Shape;991;p117"/>
          <p:cNvSpPr txBox="1"/>
          <p:nvPr/>
        </p:nvSpPr>
        <p:spPr>
          <a:xfrm>
            <a:off x="711200" y="6096000"/>
            <a:ext cx="1107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value_count(): </a:t>
            </a:r>
            <a:r>
              <a:rPr lang="en-US" sz="1800">
                <a:solidFill>
                  <a:schemeClr val="dk1"/>
                </a:solidFill>
                <a:latin typeface="Calibri"/>
                <a:ea typeface="Calibri"/>
                <a:cs typeface="Calibri"/>
                <a:sym typeface="Calibri"/>
              </a:rPr>
              <a:t>Gives a count of the number of times each unique value appears in the column.  Returns a series where indices are the unique column values.</a:t>
            </a:r>
            <a:endParaRPr/>
          </a:p>
        </p:txBody>
      </p:sp>
      <p:pic>
        <p:nvPicPr>
          <p:cNvPr id="992" name="Google Shape;992;p117"/>
          <p:cNvPicPr preferRelativeResize="0"/>
          <p:nvPr/>
        </p:nvPicPr>
        <p:blipFill rotWithShape="1">
          <a:blip r:embed="rId4">
            <a:alphaModFix/>
          </a:blip>
          <a:srcRect b="0" l="0" r="0" t="0"/>
          <a:stretch/>
        </p:blipFill>
        <p:spPr>
          <a:xfrm>
            <a:off x="2133600" y="4038600"/>
            <a:ext cx="5003800" cy="197346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1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98" name="Google Shape;998;p118"/>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99" name="Google Shape;999;p11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00" name="Google Shape;1000;p11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p118"/>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 useful built in methods:</a:t>
            </a:r>
            <a:endParaRPr/>
          </a:p>
        </p:txBody>
      </p:sp>
      <p:pic>
        <p:nvPicPr>
          <p:cNvPr id="1002" name="Google Shape;1002;p118"/>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sp>
        <p:nvSpPr>
          <p:cNvPr id="1003" name="Google Shape;1003;p118"/>
          <p:cNvSpPr txBox="1"/>
          <p:nvPr/>
        </p:nvSpPr>
        <p:spPr>
          <a:xfrm>
            <a:off x="711200" y="6096000"/>
            <a:ext cx="1107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unique(): </a:t>
            </a:r>
            <a:r>
              <a:rPr lang="en-US" sz="1800">
                <a:solidFill>
                  <a:schemeClr val="dk1"/>
                </a:solidFill>
                <a:latin typeface="Calibri"/>
                <a:ea typeface="Calibri"/>
                <a:cs typeface="Calibri"/>
                <a:sym typeface="Calibri"/>
              </a:rPr>
              <a:t>Returns an array of all of the unique values.</a:t>
            </a:r>
            <a:endParaRPr/>
          </a:p>
        </p:txBody>
      </p:sp>
      <p:pic>
        <p:nvPicPr>
          <p:cNvPr id="1004" name="Google Shape;1004;p118"/>
          <p:cNvPicPr preferRelativeResize="0"/>
          <p:nvPr/>
        </p:nvPicPr>
        <p:blipFill rotWithShape="1">
          <a:blip r:embed="rId4">
            <a:alphaModFix/>
          </a:blip>
          <a:srcRect b="0" l="0" r="0" t="0"/>
          <a:stretch/>
        </p:blipFill>
        <p:spPr>
          <a:xfrm>
            <a:off x="2743200" y="4114800"/>
            <a:ext cx="4385590" cy="18615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7"/>
          <p:cNvPicPr preferRelativeResize="0"/>
          <p:nvPr/>
        </p:nvPicPr>
        <p:blipFill>
          <a:blip r:embed="rId3">
            <a:alphaModFix/>
          </a:blip>
          <a:stretch>
            <a:fillRect/>
          </a:stretch>
        </p:blipFill>
        <p:spPr>
          <a:xfrm>
            <a:off x="203200" y="203200"/>
            <a:ext cx="11785595" cy="614534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10" name="Google Shape;1010;p119"/>
          <p:cNvSpPr txBox="1"/>
          <p:nvPr/>
        </p:nvSpPr>
        <p:spPr>
          <a:xfrm>
            <a:off x="3033567" y="0"/>
            <a:ext cx="6100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Attributes vs. Methods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11" name="Google Shape;1011;p11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12" name="Google Shape;1012;p11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119"/>
          <p:cNvSpPr txBox="1"/>
          <p:nvPr/>
        </p:nvSpPr>
        <p:spPr>
          <a:xfrm>
            <a:off x="508000" y="1219200"/>
            <a:ext cx="1127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do I a put a ()?</a:t>
            </a:r>
            <a:endParaRPr/>
          </a:p>
        </p:txBody>
      </p:sp>
      <p:pic>
        <p:nvPicPr>
          <p:cNvPr id="1014" name="Google Shape;1014;p119"/>
          <p:cNvPicPr preferRelativeResize="0"/>
          <p:nvPr/>
        </p:nvPicPr>
        <p:blipFill rotWithShape="1">
          <a:blip r:embed="rId3">
            <a:alphaModFix/>
          </a:blip>
          <a:srcRect b="0" l="0" r="0" t="0"/>
          <a:stretch/>
        </p:blipFill>
        <p:spPr>
          <a:xfrm>
            <a:off x="508000" y="2209800"/>
            <a:ext cx="2667000" cy="3731692"/>
          </a:xfrm>
          <a:prstGeom prst="rect">
            <a:avLst/>
          </a:prstGeom>
          <a:noFill/>
          <a:ln>
            <a:noFill/>
          </a:ln>
        </p:spPr>
      </p:pic>
      <p:pic>
        <p:nvPicPr>
          <p:cNvPr id="1015" name="Google Shape;1015;p119"/>
          <p:cNvPicPr preferRelativeResize="0"/>
          <p:nvPr/>
        </p:nvPicPr>
        <p:blipFill rotWithShape="1">
          <a:blip r:embed="rId4">
            <a:alphaModFix/>
          </a:blip>
          <a:srcRect b="0" l="0" r="0" t="0"/>
          <a:stretch/>
        </p:blipFill>
        <p:spPr>
          <a:xfrm>
            <a:off x="4368800" y="2514600"/>
            <a:ext cx="5715000" cy="254244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2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21" name="Google Shape;1021;p120"/>
          <p:cNvSpPr txBox="1"/>
          <p:nvPr/>
        </p:nvSpPr>
        <p:spPr>
          <a:xfrm>
            <a:off x="3033567" y="0"/>
            <a:ext cx="6100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Attributes vs. Methods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22" name="Google Shape;1022;p12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23" name="Google Shape;1023;p12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120"/>
          <p:cNvSpPr txBox="1"/>
          <p:nvPr/>
        </p:nvSpPr>
        <p:spPr>
          <a:xfrm>
            <a:off x="508000" y="1219200"/>
            <a:ext cx="1127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do I a put a ()?</a:t>
            </a:r>
            <a:endParaRPr/>
          </a:p>
        </p:txBody>
      </p:sp>
      <p:pic>
        <p:nvPicPr>
          <p:cNvPr id="1025" name="Google Shape;1025;p120"/>
          <p:cNvPicPr preferRelativeResize="0"/>
          <p:nvPr/>
        </p:nvPicPr>
        <p:blipFill rotWithShape="1">
          <a:blip r:embed="rId3">
            <a:alphaModFix/>
          </a:blip>
          <a:srcRect b="0" l="0" r="0" t="0"/>
          <a:stretch/>
        </p:blipFill>
        <p:spPr>
          <a:xfrm>
            <a:off x="508000" y="2209800"/>
            <a:ext cx="2667000" cy="3731692"/>
          </a:xfrm>
          <a:prstGeom prst="rect">
            <a:avLst/>
          </a:prstGeom>
          <a:noFill/>
          <a:ln>
            <a:noFill/>
          </a:ln>
        </p:spPr>
      </p:pic>
      <p:pic>
        <p:nvPicPr>
          <p:cNvPr id="1026" name="Google Shape;1026;p120"/>
          <p:cNvPicPr preferRelativeResize="0"/>
          <p:nvPr/>
        </p:nvPicPr>
        <p:blipFill rotWithShape="1">
          <a:blip r:embed="rId4">
            <a:alphaModFix/>
          </a:blip>
          <a:srcRect b="0" l="0" r="0" t="0"/>
          <a:stretch/>
        </p:blipFill>
        <p:spPr>
          <a:xfrm>
            <a:off x="4368800" y="2514600"/>
            <a:ext cx="5715000" cy="2542442"/>
          </a:xfrm>
          <a:prstGeom prst="rect">
            <a:avLst/>
          </a:prstGeom>
          <a:noFill/>
          <a:ln>
            <a:noFill/>
          </a:ln>
        </p:spPr>
      </p:pic>
      <p:sp>
        <p:nvSpPr>
          <p:cNvPr id="1027" name="Google Shape;1027;p120"/>
          <p:cNvSpPr txBox="1"/>
          <p:nvPr/>
        </p:nvSpPr>
        <p:spPr>
          <a:xfrm>
            <a:off x="508000" y="18288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dataframe attributes</a:t>
            </a:r>
            <a:endParaRPr/>
          </a:p>
        </p:txBody>
      </p:sp>
      <p:sp>
        <p:nvSpPr>
          <p:cNvPr id="1028" name="Google Shape;1028;p120"/>
          <p:cNvSpPr txBox="1"/>
          <p:nvPr/>
        </p:nvSpPr>
        <p:spPr>
          <a:xfrm>
            <a:off x="6705600" y="19812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dataframe methods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34" name="Google Shape;1034;p121"/>
          <p:cNvSpPr txBox="1"/>
          <p:nvPr/>
        </p:nvSpPr>
        <p:spPr>
          <a:xfrm>
            <a:off x="3033567" y="0"/>
            <a:ext cx="6100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Attributes vs. Methods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35" name="Google Shape;1035;p12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36" name="Google Shape;1036;p12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121"/>
          <p:cNvSpPr txBox="1"/>
          <p:nvPr/>
        </p:nvSpPr>
        <p:spPr>
          <a:xfrm>
            <a:off x="508000" y="1219200"/>
            <a:ext cx="1127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do I a put a ()?</a:t>
            </a:r>
            <a:endParaRPr/>
          </a:p>
        </p:txBody>
      </p:sp>
      <p:pic>
        <p:nvPicPr>
          <p:cNvPr id="1038" name="Google Shape;1038;p121"/>
          <p:cNvPicPr preferRelativeResize="0"/>
          <p:nvPr/>
        </p:nvPicPr>
        <p:blipFill rotWithShape="1">
          <a:blip r:embed="rId3">
            <a:alphaModFix/>
          </a:blip>
          <a:srcRect b="0" l="0" r="0" t="0"/>
          <a:stretch/>
        </p:blipFill>
        <p:spPr>
          <a:xfrm>
            <a:off x="508000" y="2209800"/>
            <a:ext cx="2667000" cy="3731692"/>
          </a:xfrm>
          <a:prstGeom prst="rect">
            <a:avLst/>
          </a:prstGeom>
          <a:noFill/>
          <a:ln>
            <a:noFill/>
          </a:ln>
        </p:spPr>
      </p:pic>
      <p:pic>
        <p:nvPicPr>
          <p:cNvPr id="1039" name="Google Shape;1039;p121"/>
          <p:cNvPicPr preferRelativeResize="0"/>
          <p:nvPr/>
        </p:nvPicPr>
        <p:blipFill rotWithShape="1">
          <a:blip r:embed="rId4">
            <a:alphaModFix/>
          </a:blip>
          <a:srcRect b="0" l="0" r="0" t="0"/>
          <a:stretch/>
        </p:blipFill>
        <p:spPr>
          <a:xfrm>
            <a:off x="4368800" y="2514600"/>
            <a:ext cx="5715000" cy="2542442"/>
          </a:xfrm>
          <a:prstGeom prst="rect">
            <a:avLst/>
          </a:prstGeom>
          <a:noFill/>
          <a:ln>
            <a:noFill/>
          </a:ln>
        </p:spPr>
      </p:pic>
      <p:sp>
        <p:nvSpPr>
          <p:cNvPr id="1040" name="Google Shape;1040;p121"/>
          <p:cNvSpPr txBox="1"/>
          <p:nvPr/>
        </p:nvSpPr>
        <p:spPr>
          <a:xfrm>
            <a:off x="508000" y="18288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dataframe attributes</a:t>
            </a:r>
            <a:endParaRPr/>
          </a:p>
        </p:txBody>
      </p:sp>
      <p:sp>
        <p:nvSpPr>
          <p:cNvPr id="1041" name="Google Shape;1041;p121"/>
          <p:cNvSpPr txBox="1"/>
          <p:nvPr/>
        </p:nvSpPr>
        <p:spPr>
          <a:xfrm>
            <a:off x="6705600" y="19812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dataframe methods</a:t>
            </a:r>
            <a:endParaRPr/>
          </a:p>
        </p:txBody>
      </p:sp>
      <p:sp>
        <p:nvSpPr>
          <p:cNvPr id="1042" name="Google Shape;1042;p121"/>
          <p:cNvSpPr txBox="1"/>
          <p:nvPr/>
        </p:nvSpPr>
        <p:spPr>
          <a:xfrm>
            <a:off x="406400" y="60960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Features of dataframe </a:t>
            </a:r>
            <a:endParaRPr/>
          </a:p>
        </p:txBody>
      </p:sp>
      <p:sp>
        <p:nvSpPr>
          <p:cNvPr id="1043" name="Google Shape;1043;p121"/>
          <p:cNvSpPr txBox="1"/>
          <p:nvPr/>
        </p:nvSpPr>
        <p:spPr>
          <a:xfrm>
            <a:off x="6096000" y="5181600"/>
            <a:ext cx="457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Require computation for output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2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49" name="Google Shape;1049;p122"/>
          <p:cNvSpPr txBox="1"/>
          <p:nvPr/>
        </p:nvSpPr>
        <p:spPr>
          <a:xfrm>
            <a:off x="3056711" y="0"/>
            <a:ext cx="6054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New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50" name="Google Shape;1050;p12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51" name="Google Shape;1051;p12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52" name="Google Shape;1052;p122"/>
          <p:cNvPicPr preferRelativeResize="0"/>
          <p:nvPr/>
        </p:nvPicPr>
        <p:blipFill rotWithShape="1">
          <a:blip r:embed="rId3">
            <a:alphaModFix/>
          </a:blip>
          <a:srcRect b="0" l="0" r="0" t="0"/>
          <a:stretch/>
        </p:blipFill>
        <p:spPr>
          <a:xfrm>
            <a:off x="1727200" y="838200"/>
            <a:ext cx="6705599" cy="2707510"/>
          </a:xfrm>
          <a:prstGeom prst="rect">
            <a:avLst/>
          </a:prstGeom>
          <a:noFill/>
          <a:ln>
            <a:noFill/>
          </a:ln>
        </p:spPr>
      </p:pic>
      <p:sp>
        <p:nvSpPr>
          <p:cNvPr id="1053" name="Google Shape;1053;p122"/>
          <p:cNvSpPr txBox="1"/>
          <p:nvPr/>
        </p:nvSpPr>
        <p:spPr>
          <a:xfrm>
            <a:off x="304800" y="3657600"/>
            <a:ext cx="1056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Let’s create a useless new column of all 1s: </a:t>
            </a:r>
            <a:endParaRPr/>
          </a:p>
        </p:txBody>
      </p:sp>
      <p:pic>
        <p:nvPicPr>
          <p:cNvPr id="1054" name="Google Shape;1054;p122"/>
          <p:cNvPicPr preferRelativeResize="0"/>
          <p:nvPr/>
        </p:nvPicPr>
        <p:blipFill rotWithShape="1">
          <a:blip r:embed="rId4">
            <a:alphaModFix/>
          </a:blip>
          <a:srcRect b="0" l="0" r="0" t="0"/>
          <a:stretch/>
        </p:blipFill>
        <p:spPr>
          <a:xfrm>
            <a:off x="1016000" y="4191000"/>
            <a:ext cx="7354354" cy="2209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60" name="Google Shape;1060;p123"/>
          <p:cNvSpPr txBox="1"/>
          <p:nvPr/>
        </p:nvSpPr>
        <p:spPr>
          <a:xfrm>
            <a:off x="3056711" y="0"/>
            <a:ext cx="6054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New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61" name="Google Shape;1061;p12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62" name="Google Shape;1062;p12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63" name="Google Shape;1063;p123"/>
          <p:cNvPicPr preferRelativeResize="0"/>
          <p:nvPr/>
        </p:nvPicPr>
        <p:blipFill rotWithShape="1">
          <a:blip r:embed="rId3">
            <a:alphaModFix/>
          </a:blip>
          <a:srcRect b="0" l="0" r="0" t="0"/>
          <a:stretch/>
        </p:blipFill>
        <p:spPr>
          <a:xfrm>
            <a:off x="1727200" y="838200"/>
            <a:ext cx="6705599" cy="2707510"/>
          </a:xfrm>
          <a:prstGeom prst="rect">
            <a:avLst/>
          </a:prstGeom>
          <a:noFill/>
          <a:ln>
            <a:noFill/>
          </a:ln>
        </p:spPr>
      </p:pic>
      <p:sp>
        <p:nvSpPr>
          <p:cNvPr id="1064" name="Google Shape;1064;p123"/>
          <p:cNvSpPr txBox="1"/>
          <p:nvPr/>
        </p:nvSpPr>
        <p:spPr>
          <a:xfrm>
            <a:off x="304800" y="3657600"/>
            <a:ext cx="10566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can also create column as function of other column. The Final was worth 36 points, let’s create a column for each student’s percentage. </a:t>
            </a:r>
            <a:endParaRPr/>
          </a:p>
        </p:txBody>
      </p:sp>
      <p:pic>
        <p:nvPicPr>
          <p:cNvPr id="1065" name="Google Shape;1065;p123"/>
          <p:cNvPicPr preferRelativeResize="0"/>
          <p:nvPr/>
        </p:nvPicPr>
        <p:blipFill rotWithShape="1">
          <a:blip r:embed="rId4">
            <a:alphaModFix/>
          </a:blip>
          <a:srcRect b="0" l="0" r="0" t="0"/>
          <a:stretch/>
        </p:blipFill>
        <p:spPr>
          <a:xfrm>
            <a:off x="711200" y="4419600"/>
            <a:ext cx="8077199" cy="2192264"/>
          </a:xfrm>
          <a:prstGeom prst="rect">
            <a:avLst/>
          </a:prstGeom>
          <a:noFill/>
          <a:ln>
            <a:noFill/>
          </a:ln>
        </p:spPr>
      </p:pic>
      <p:cxnSp>
        <p:nvCxnSpPr>
          <p:cNvPr id="1066" name="Google Shape;1066;p123"/>
          <p:cNvCxnSpPr/>
          <p:nvPr/>
        </p:nvCxnSpPr>
        <p:spPr>
          <a:xfrm>
            <a:off x="7572150" y="2057400"/>
            <a:ext cx="0" cy="1447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067" name="Google Shape;1067;p123"/>
          <p:cNvCxnSpPr/>
          <p:nvPr/>
        </p:nvCxnSpPr>
        <p:spPr>
          <a:xfrm>
            <a:off x="9550400" y="3505200"/>
            <a:ext cx="4065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068" name="Google Shape;1068;p123"/>
          <p:cNvCxnSpPr/>
          <p:nvPr/>
        </p:nvCxnSpPr>
        <p:spPr>
          <a:xfrm>
            <a:off x="7572150" y="2057400"/>
            <a:ext cx="4065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069" name="Google Shape;1069;p123"/>
          <p:cNvCxnSpPr/>
          <p:nvPr/>
        </p:nvCxnSpPr>
        <p:spPr>
          <a:xfrm>
            <a:off x="7978550" y="2057400"/>
            <a:ext cx="0" cy="1447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070" name="Google Shape;1070;p123"/>
          <p:cNvCxnSpPr/>
          <p:nvPr/>
        </p:nvCxnSpPr>
        <p:spPr>
          <a:xfrm>
            <a:off x="8080150" y="2286000"/>
            <a:ext cx="6096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descr="latex-image-1.pdf" id="1071" name="Google Shape;1071;p123"/>
          <p:cNvPicPr preferRelativeResize="0"/>
          <p:nvPr/>
        </p:nvPicPr>
        <p:blipFill rotWithShape="1">
          <a:blip r:embed="rId5">
            <a:alphaModFix/>
          </a:blip>
          <a:srcRect b="0" l="0" r="0" t="0"/>
          <a:stretch/>
        </p:blipFill>
        <p:spPr>
          <a:xfrm>
            <a:off x="8821059" y="2187520"/>
            <a:ext cx="469902" cy="203200"/>
          </a:xfrm>
          <a:prstGeom prst="rect">
            <a:avLst/>
          </a:prstGeom>
          <a:noFill/>
          <a:ln>
            <a:noFill/>
          </a:ln>
        </p:spPr>
      </p:pic>
      <p:cxnSp>
        <p:nvCxnSpPr>
          <p:cNvPr id="1072" name="Google Shape;1072;p123"/>
          <p:cNvCxnSpPr/>
          <p:nvPr/>
        </p:nvCxnSpPr>
        <p:spPr>
          <a:xfrm>
            <a:off x="8080150" y="2559160"/>
            <a:ext cx="6096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descr="latex-image-1.pdf" id="1073" name="Google Shape;1073;p123"/>
          <p:cNvPicPr preferRelativeResize="0"/>
          <p:nvPr/>
        </p:nvPicPr>
        <p:blipFill rotWithShape="1">
          <a:blip r:embed="rId6">
            <a:alphaModFix/>
          </a:blip>
          <a:srcRect b="0" l="0" r="0" t="0"/>
          <a:stretch/>
        </p:blipFill>
        <p:spPr>
          <a:xfrm>
            <a:off x="8819803" y="2460577"/>
            <a:ext cx="469902" cy="203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2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79" name="Google Shape;1079;p124"/>
          <p:cNvSpPr txBox="1"/>
          <p:nvPr/>
        </p:nvSpPr>
        <p:spPr>
          <a:xfrm>
            <a:off x="3712991" y="0"/>
            <a:ext cx="4741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Deleting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80" name="Google Shape;1080;p12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81" name="Google Shape;1081;p12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82" name="Google Shape;1082;p124"/>
          <p:cNvPicPr preferRelativeResize="0"/>
          <p:nvPr/>
        </p:nvPicPr>
        <p:blipFill rotWithShape="1">
          <a:blip r:embed="rId3">
            <a:alphaModFix/>
          </a:blip>
          <a:srcRect b="0" l="0" r="0" t="0"/>
          <a:stretch/>
        </p:blipFill>
        <p:spPr>
          <a:xfrm>
            <a:off x="0" y="1193800"/>
            <a:ext cx="9144000" cy="4470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2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88" name="Google Shape;1088;p125"/>
          <p:cNvSpPr txBox="1"/>
          <p:nvPr/>
        </p:nvSpPr>
        <p:spPr>
          <a:xfrm>
            <a:off x="3712991" y="0"/>
            <a:ext cx="4741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Deleting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89" name="Google Shape;1089;p12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90" name="Google Shape;1090;p12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91" name="Google Shape;1091;p125"/>
          <p:cNvPicPr preferRelativeResize="0"/>
          <p:nvPr/>
        </p:nvPicPr>
        <p:blipFill rotWithShape="1">
          <a:blip r:embed="rId3">
            <a:alphaModFix/>
          </a:blip>
          <a:srcRect b="0" l="0" r="0" t="0"/>
          <a:stretch/>
        </p:blipFill>
        <p:spPr>
          <a:xfrm>
            <a:off x="0" y="1079500"/>
            <a:ext cx="9144001" cy="468667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2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97" name="Google Shape;1097;p126"/>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98" name="Google Shape;1098;p12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99" name="Google Shape;1099;p12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126"/>
          <p:cNvSpPr txBox="1"/>
          <p:nvPr/>
        </p:nvSpPr>
        <p:spPr>
          <a:xfrm>
            <a:off x="1422400" y="58674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 that different columns have different indicators for missing data.</a:t>
            </a:r>
            <a:endParaRPr/>
          </a:p>
        </p:txBody>
      </p:sp>
      <p:pic>
        <p:nvPicPr>
          <p:cNvPr id="1101" name="Google Shape;1101;p126"/>
          <p:cNvPicPr preferRelativeResize="0"/>
          <p:nvPr/>
        </p:nvPicPr>
        <p:blipFill rotWithShape="1">
          <a:blip r:embed="rId3">
            <a:alphaModFix/>
          </a:blip>
          <a:srcRect b="0" l="0" r="0" t="0"/>
          <a:stretch/>
        </p:blipFill>
        <p:spPr>
          <a:xfrm>
            <a:off x="0" y="3048000"/>
            <a:ext cx="9144000" cy="2579668"/>
          </a:xfrm>
          <a:prstGeom prst="rect">
            <a:avLst/>
          </a:prstGeom>
          <a:noFill/>
          <a:ln>
            <a:noFill/>
          </a:ln>
        </p:spPr>
      </p:pic>
      <p:pic>
        <p:nvPicPr>
          <p:cNvPr id="1102" name="Google Shape;1102;p126"/>
          <p:cNvPicPr preferRelativeResize="0"/>
          <p:nvPr/>
        </p:nvPicPr>
        <p:blipFill rotWithShape="1">
          <a:blip r:embed="rId4">
            <a:alphaModFix/>
          </a:blip>
          <a:srcRect b="0" l="0" r="0" t="0"/>
          <a:stretch/>
        </p:blipFill>
        <p:spPr>
          <a:xfrm>
            <a:off x="609600" y="1066800"/>
            <a:ext cx="8547100" cy="14478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2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08" name="Google Shape;1108;p127"/>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09" name="Google Shape;1109;p12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10" name="Google Shape;1110;p12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11" name="Google Shape;1111;p127"/>
          <p:cNvPicPr preferRelativeResize="0"/>
          <p:nvPr/>
        </p:nvPicPr>
        <p:blipFill rotWithShape="1">
          <a:blip r:embed="rId3">
            <a:alphaModFix/>
          </a:blip>
          <a:srcRect b="0" l="0" r="0" t="0"/>
          <a:stretch/>
        </p:blipFill>
        <p:spPr>
          <a:xfrm>
            <a:off x="0" y="1092200"/>
            <a:ext cx="9144000" cy="4652616"/>
          </a:xfrm>
          <a:prstGeom prst="rect">
            <a:avLst/>
          </a:prstGeom>
          <a:noFill/>
          <a:ln>
            <a:noFill/>
          </a:ln>
        </p:spPr>
      </p:pic>
      <p:sp>
        <p:nvSpPr>
          <p:cNvPr id="1112" name="Google Shape;1112;p127"/>
          <p:cNvSpPr txBox="1"/>
          <p:nvPr/>
        </p:nvSpPr>
        <p:spPr>
          <a:xfrm>
            <a:off x="406400" y="5943600"/>
            <a:ext cx="115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can replace the missing data with a true NaN (right now everything is just a string).</a:t>
            </a:r>
            <a:endParaRPr/>
          </a:p>
        </p:txBody>
      </p:sp>
      <p:pic>
        <p:nvPicPr>
          <p:cNvPr id="1113" name="Google Shape;1113;p127"/>
          <p:cNvPicPr preferRelativeResize="0"/>
          <p:nvPr/>
        </p:nvPicPr>
        <p:blipFill>
          <a:blip r:embed="rId4">
            <a:alphaModFix/>
          </a:blip>
          <a:stretch>
            <a:fillRect/>
          </a:stretch>
        </p:blipFill>
        <p:spPr>
          <a:xfrm>
            <a:off x="7127625" y="3910413"/>
            <a:ext cx="6019800" cy="1762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2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19" name="Google Shape;1119;p128"/>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20" name="Google Shape;1120;p12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21" name="Google Shape;1121;p12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22" name="Google Shape;1122;p128"/>
          <p:cNvPicPr preferRelativeResize="0"/>
          <p:nvPr/>
        </p:nvPicPr>
        <p:blipFill rotWithShape="1">
          <a:blip r:embed="rId3">
            <a:alphaModFix/>
          </a:blip>
          <a:srcRect b="0" l="0" r="0" t="0"/>
          <a:stretch/>
        </p:blipFill>
        <p:spPr>
          <a:xfrm>
            <a:off x="-24696" y="1295400"/>
            <a:ext cx="9144000" cy="1095819"/>
          </a:xfrm>
          <a:prstGeom prst="rect">
            <a:avLst/>
          </a:prstGeom>
          <a:noFill/>
          <a:ln>
            <a:noFill/>
          </a:ln>
        </p:spPr>
      </p:pic>
      <p:sp>
        <p:nvSpPr>
          <p:cNvPr id="1123" name="Google Shape;1123;p128"/>
          <p:cNvSpPr txBox="1"/>
          <p:nvPr/>
        </p:nvSpPr>
        <p:spPr>
          <a:xfrm>
            <a:off x="4673600" y="2667000"/>
            <a:ext cx="5384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List of strings specifying which values are missing.</a:t>
            </a:r>
            <a:endParaRPr/>
          </a:p>
        </p:txBody>
      </p:sp>
      <p:cxnSp>
        <p:nvCxnSpPr>
          <p:cNvPr id="1124" name="Google Shape;1124;p128"/>
          <p:cNvCxnSpPr/>
          <p:nvPr/>
        </p:nvCxnSpPr>
        <p:spPr>
          <a:xfrm flipH="1" rot="10800000">
            <a:off x="7213600" y="2057400"/>
            <a:ext cx="2031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nvSpPr>
        <p:spPr>
          <a:xfrm>
            <a:off x="273300" y="1211733"/>
            <a:ext cx="6012900" cy="4910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sz="1900">
              <a:solidFill>
                <a:schemeClr val="dk1"/>
              </a:solidFill>
            </a:endParaRPr>
          </a:p>
        </p:txBody>
      </p:sp>
      <p:sp>
        <p:nvSpPr>
          <p:cNvPr id="268" name="Google Shape;268;p48"/>
          <p:cNvSpPr txBox="1"/>
          <p:nvPr/>
        </p:nvSpPr>
        <p:spPr>
          <a:xfrm>
            <a:off x="5825633" y="1422275"/>
            <a:ext cx="6408000" cy="4325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Engineering and Extraction</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Domain knowledge features (age , wh, </a:t>
            </a:r>
            <a:r>
              <a:rPr b="1" lang="en-US" sz="1900">
                <a:solidFill>
                  <a:schemeClr val="dk1"/>
                </a:solidFill>
                <a:latin typeface="Times New Roman"/>
                <a:ea typeface="Times New Roman"/>
                <a:cs typeface="Times New Roman"/>
                <a:sym typeface="Times New Roman"/>
              </a:rPr>
              <a:t>BMI</a:t>
            </a:r>
            <a:r>
              <a:rPr lang="en-US"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Date and Time features</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String operations</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Web Data</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Geospatial features</a:t>
            </a:r>
            <a:endParaRPr sz="1900">
              <a:solidFill>
                <a:schemeClr val="dk1"/>
              </a:solidFill>
            </a:endParaRPr>
          </a:p>
        </p:txBody>
      </p:sp>
      <p:sp>
        <p:nvSpPr>
          <p:cNvPr id="269" name="Google Shape;269;p48"/>
          <p:cNvSpPr txBox="1"/>
          <p:nvPr>
            <p:ph idx="4294967295" type="title"/>
          </p:nvPr>
        </p:nvSpPr>
        <p:spPr>
          <a:xfrm>
            <a:off x="273313" y="267213"/>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Data Preprocessing</a:t>
            </a:r>
            <a:endParaRPr b="0" i="0" sz="3200" u="none" cap="none" strike="noStrike">
              <a:latin typeface="Arial"/>
              <a:ea typeface="Arial"/>
              <a:cs typeface="Arial"/>
              <a:sym typeface="Arial"/>
            </a:endParaRPr>
          </a:p>
        </p:txBody>
      </p:sp>
      <p:sp>
        <p:nvSpPr>
          <p:cNvPr id="270" name="Google Shape;270;p48"/>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2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30" name="Google Shape;1130;p129"/>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31" name="Google Shape;1131;p12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32" name="Google Shape;1132;p12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33" name="Google Shape;1133;p129"/>
          <p:cNvPicPr preferRelativeResize="0"/>
          <p:nvPr/>
        </p:nvPicPr>
        <p:blipFill rotWithShape="1">
          <a:blip r:embed="rId3">
            <a:alphaModFix/>
          </a:blip>
          <a:srcRect b="0" l="0" r="0" t="0"/>
          <a:stretch/>
        </p:blipFill>
        <p:spPr>
          <a:xfrm>
            <a:off x="-24696" y="1295400"/>
            <a:ext cx="9144000" cy="1095819"/>
          </a:xfrm>
          <a:prstGeom prst="rect">
            <a:avLst/>
          </a:prstGeom>
          <a:noFill/>
          <a:ln>
            <a:noFill/>
          </a:ln>
        </p:spPr>
      </p:pic>
      <p:sp>
        <p:nvSpPr>
          <p:cNvPr id="1134" name="Google Shape;1134;p129"/>
          <p:cNvSpPr txBox="1"/>
          <p:nvPr/>
        </p:nvSpPr>
        <p:spPr>
          <a:xfrm>
            <a:off x="4673600" y="2667000"/>
            <a:ext cx="5384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List of strings specifying which values are missing.</a:t>
            </a:r>
            <a:endParaRPr/>
          </a:p>
        </p:txBody>
      </p:sp>
      <p:cxnSp>
        <p:nvCxnSpPr>
          <p:cNvPr id="1135" name="Google Shape;1135;p129"/>
          <p:cNvCxnSpPr/>
          <p:nvPr/>
        </p:nvCxnSpPr>
        <p:spPr>
          <a:xfrm flipH="1" rot="10800000">
            <a:off x="7213600" y="2057400"/>
            <a:ext cx="2031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1136" name="Google Shape;1136;p129"/>
          <p:cNvPicPr preferRelativeResize="0"/>
          <p:nvPr/>
        </p:nvPicPr>
        <p:blipFill rotWithShape="1">
          <a:blip r:embed="rId4">
            <a:alphaModFix/>
          </a:blip>
          <a:srcRect b="0" l="0" r="0" t="0"/>
          <a:stretch/>
        </p:blipFill>
        <p:spPr>
          <a:xfrm>
            <a:off x="0" y="3429000"/>
            <a:ext cx="9144000" cy="1833412"/>
          </a:xfrm>
          <a:prstGeom prst="rect">
            <a:avLst/>
          </a:prstGeom>
          <a:noFill/>
          <a:ln>
            <a:noFill/>
          </a:ln>
        </p:spPr>
      </p:pic>
      <p:sp>
        <p:nvSpPr>
          <p:cNvPr id="1137" name="Google Shape;1137;p129"/>
          <p:cNvSpPr txBox="1"/>
          <p:nvPr/>
        </p:nvSpPr>
        <p:spPr>
          <a:xfrm>
            <a:off x="3251100" y="5850375"/>
            <a:ext cx="5892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Special NaN value (from numpy package), which is not a string.</a:t>
            </a:r>
            <a:endParaRPr/>
          </a:p>
        </p:txBody>
      </p:sp>
      <p:cxnSp>
        <p:nvCxnSpPr>
          <p:cNvPr id="1138" name="Google Shape;1138;p129"/>
          <p:cNvCxnSpPr/>
          <p:nvPr/>
        </p:nvCxnSpPr>
        <p:spPr>
          <a:xfrm flipH="1" rot="10800000">
            <a:off x="4396225" y="5117100"/>
            <a:ext cx="101700" cy="457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3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44" name="Google Shape;1144;p130"/>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45" name="Google Shape;1145;p13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46" name="Google Shape;1146;p13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130"/>
          <p:cNvSpPr txBox="1"/>
          <p:nvPr/>
        </p:nvSpPr>
        <p:spPr>
          <a:xfrm>
            <a:off x="914400" y="3048000"/>
            <a:ext cx="1076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know “NaN” and “not available” are missing data points, but what about -1?</a:t>
            </a:r>
            <a:endParaRPr/>
          </a:p>
        </p:txBody>
      </p:sp>
      <p:pic>
        <p:nvPicPr>
          <p:cNvPr id="1148" name="Google Shape;1148;p130"/>
          <p:cNvPicPr preferRelativeResize="0"/>
          <p:nvPr/>
        </p:nvPicPr>
        <p:blipFill rotWithShape="1">
          <a:blip r:embed="rId3">
            <a:alphaModFix/>
          </a:blip>
          <a:srcRect b="0" l="0" r="0" t="0"/>
          <a:stretch/>
        </p:blipFill>
        <p:spPr>
          <a:xfrm>
            <a:off x="304800" y="990600"/>
            <a:ext cx="8534399" cy="170254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54" name="Google Shape;1154;p131"/>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55" name="Google Shape;1155;p13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56" name="Google Shape;1156;p13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131"/>
          <p:cNvSpPr txBox="1"/>
          <p:nvPr/>
        </p:nvSpPr>
        <p:spPr>
          <a:xfrm>
            <a:off x="914400" y="3048000"/>
            <a:ext cx="107697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know “NaN” and “not available” are missing data points, but what about -1?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the Participation1 column the -1 is probably missing data.</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the Temp column, the -1 is likely not missing data, since -1 is a valid temperature.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For each column, we can specify exactly which values correspond to missing data.</a:t>
            </a:r>
            <a:endParaRPr/>
          </a:p>
        </p:txBody>
      </p:sp>
      <p:pic>
        <p:nvPicPr>
          <p:cNvPr id="1158" name="Google Shape;1158;p131"/>
          <p:cNvPicPr preferRelativeResize="0"/>
          <p:nvPr/>
        </p:nvPicPr>
        <p:blipFill rotWithShape="1">
          <a:blip r:embed="rId3">
            <a:alphaModFix/>
          </a:blip>
          <a:srcRect b="0" l="0" r="0" t="0"/>
          <a:stretch/>
        </p:blipFill>
        <p:spPr>
          <a:xfrm>
            <a:off x="304800" y="990600"/>
            <a:ext cx="8534399" cy="170254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3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64" name="Google Shape;1164;p132"/>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65" name="Google Shape;1165;p13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66" name="Google Shape;1166;p13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7" name="Google Shape;1167;p132"/>
          <p:cNvPicPr preferRelativeResize="0"/>
          <p:nvPr/>
        </p:nvPicPr>
        <p:blipFill rotWithShape="1">
          <a:blip r:embed="rId3">
            <a:alphaModFix/>
          </a:blip>
          <a:srcRect b="0" l="0" r="0" t="0"/>
          <a:stretch/>
        </p:blipFill>
        <p:spPr>
          <a:xfrm>
            <a:off x="0" y="1295400"/>
            <a:ext cx="12192001" cy="914400"/>
          </a:xfrm>
          <a:prstGeom prst="rect">
            <a:avLst/>
          </a:prstGeom>
          <a:noFill/>
          <a:ln>
            <a:noFill/>
          </a:ln>
        </p:spPr>
      </p:pic>
      <p:sp>
        <p:nvSpPr>
          <p:cNvPr id="1168" name="Google Shape;1168;p132"/>
          <p:cNvSpPr txBox="1"/>
          <p:nvPr/>
        </p:nvSpPr>
        <p:spPr>
          <a:xfrm>
            <a:off x="7620000" y="2667000"/>
            <a:ext cx="274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Curly brackets</a:t>
            </a:r>
            <a:endParaRPr/>
          </a:p>
        </p:txBody>
      </p:sp>
      <p:cxnSp>
        <p:nvCxnSpPr>
          <p:cNvPr id="1169" name="Google Shape;1169;p132"/>
          <p:cNvCxnSpPr/>
          <p:nvPr/>
        </p:nvCxnSpPr>
        <p:spPr>
          <a:xfrm flipH="1" rot="10800000">
            <a:off x="8839200" y="1905000"/>
            <a:ext cx="1524000" cy="762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170" name="Google Shape;1170;p132"/>
          <p:cNvCxnSpPr/>
          <p:nvPr/>
        </p:nvCxnSpPr>
        <p:spPr>
          <a:xfrm rot="10800000">
            <a:off x="7924800" y="1752600"/>
            <a:ext cx="914400" cy="914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76" name="Google Shape;1176;p133"/>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77" name="Google Shape;1177;p13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78" name="Google Shape;1178;p13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79" name="Google Shape;1179;p133"/>
          <p:cNvPicPr preferRelativeResize="0"/>
          <p:nvPr/>
        </p:nvPicPr>
        <p:blipFill rotWithShape="1">
          <a:blip r:embed="rId3">
            <a:alphaModFix/>
          </a:blip>
          <a:srcRect b="0" l="0" r="0" t="0"/>
          <a:stretch/>
        </p:blipFill>
        <p:spPr>
          <a:xfrm>
            <a:off x="0" y="1295400"/>
            <a:ext cx="12192001" cy="914400"/>
          </a:xfrm>
          <a:prstGeom prst="rect">
            <a:avLst/>
          </a:prstGeom>
          <a:noFill/>
          <a:ln>
            <a:noFill/>
          </a:ln>
        </p:spPr>
      </p:pic>
      <p:sp>
        <p:nvSpPr>
          <p:cNvPr id="1180" name="Google Shape;1180;p133"/>
          <p:cNvSpPr txBox="1"/>
          <p:nvPr/>
        </p:nvSpPr>
        <p:spPr>
          <a:xfrm>
            <a:off x="5588000" y="2514600"/>
            <a:ext cx="345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Column name as string</a:t>
            </a:r>
            <a:endParaRPr/>
          </a:p>
        </p:txBody>
      </p:sp>
      <p:sp>
        <p:nvSpPr>
          <p:cNvPr id="1181" name="Google Shape;1181;p133"/>
          <p:cNvSpPr txBox="1"/>
          <p:nvPr/>
        </p:nvSpPr>
        <p:spPr>
          <a:xfrm>
            <a:off x="9448800" y="2514600"/>
            <a:ext cx="1828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NaN value</a:t>
            </a:r>
            <a:endParaRPr/>
          </a:p>
        </p:txBody>
      </p:sp>
      <p:cxnSp>
        <p:nvCxnSpPr>
          <p:cNvPr id="1182" name="Google Shape;1182;p133"/>
          <p:cNvCxnSpPr/>
          <p:nvPr/>
        </p:nvCxnSpPr>
        <p:spPr>
          <a:xfrm flipH="1" rot="10800000">
            <a:off x="7112000" y="1905000"/>
            <a:ext cx="13209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183" name="Google Shape;1183;p133"/>
          <p:cNvCxnSpPr/>
          <p:nvPr/>
        </p:nvCxnSpPr>
        <p:spPr>
          <a:xfrm flipH="1" rot="10800000">
            <a:off x="10160000" y="1905000"/>
            <a:ext cx="1017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3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89" name="Google Shape;1189;p134"/>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90" name="Google Shape;1190;p13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91" name="Google Shape;1191;p13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92" name="Google Shape;1192;p134"/>
          <p:cNvPicPr preferRelativeResize="0"/>
          <p:nvPr/>
        </p:nvPicPr>
        <p:blipFill rotWithShape="1">
          <a:blip r:embed="rId3">
            <a:alphaModFix/>
          </a:blip>
          <a:srcRect b="0" l="0" r="0" t="0"/>
          <a:stretch/>
        </p:blipFill>
        <p:spPr>
          <a:xfrm>
            <a:off x="0" y="1295400"/>
            <a:ext cx="12192001" cy="914400"/>
          </a:xfrm>
          <a:prstGeom prst="rect">
            <a:avLst/>
          </a:prstGeom>
          <a:noFill/>
          <a:ln>
            <a:noFill/>
          </a:ln>
        </p:spPr>
      </p:pic>
      <p:sp>
        <p:nvSpPr>
          <p:cNvPr id="1193" name="Google Shape;1193;p134"/>
          <p:cNvSpPr txBox="1"/>
          <p:nvPr/>
        </p:nvSpPr>
        <p:spPr>
          <a:xfrm>
            <a:off x="5588000" y="2514600"/>
            <a:ext cx="345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Column name as string</a:t>
            </a:r>
            <a:endParaRPr/>
          </a:p>
        </p:txBody>
      </p:sp>
      <p:sp>
        <p:nvSpPr>
          <p:cNvPr id="1194" name="Google Shape;1194;p134"/>
          <p:cNvSpPr txBox="1"/>
          <p:nvPr/>
        </p:nvSpPr>
        <p:spPr>
          <a:xfrm>
            <a:off x="9448800" y="2514600"/>
            <a:ext cx="1828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NaN value</a:t>
            </a:r>
            <a:endParaRPr/>
          </a:p>
        </p:txBody>
      </p:sp>
      <p:cxnSp>
        <p:nvCxnSpPr>
          <p:cNvPr id="1195" name="Google Shape;1195;p134"/>
          <p:cNvCxnSpPr/>
          <p:nvPr/>
        </p:nvCxnSpPr>
        <p:spPr>
          <a:xfrm flipH="1" rot="10800000">
            <a:off x="7112000" y="1905000"/>
            <a:ext cx="13209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196" name="Google Shape;1196;p134"/>
          <p:cNvCxnSpPr/>
          <p:nvPr/>
        </p:nvCxnSpPr>
        <p:spPr>
          <a:xfrm flipH="1" rot="10800000">
            <a:off x="10160000" y="1905000"/>
            <a:ext cx="1017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197" name="Google Shape;1197;p134"/>
          <p:cNvSpPr txBox="1"/>
          <p:nvPr/>
        </p:nvSpPr>
        <p:spPr>
          <a:xfrm>
            <a:off x="2540000" y="3505200"/>
            <a:ext cx="7416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 column Participation1, replace all -1s with a NaN.”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3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03" name="Google Shape;1203;p135"/>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04" name="Google Shape;1204;p13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05" name="Google Shape;1205;p13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06" name="Google Shape;1206;p135"/>
          <p:cNvPicPr preferRelativeResize="0"/>
          <p:nvPr/>
        </p:nvPicPr>
        <p:blipFill rotWithShape="1">
          <a:blip r:embed="rId3">
            <a:alphaModFix/>
          </a:blip>
          <a:srcRect b="0" l="0" r="0" t="0"/>
          <a:stretch/>
        </p:blipFill>
        <p:spPr>
          <a:xfrm>
            <a:off x="0" y="1295400"/>
            <a:ext cx="12192001" cy="914400"/>
          </a:xfrm>
          <a:prstGeom prst="rect">
            <a:avLst/>
          </a:prstGeom>
          <a:noFill/>
          <a:ln>
            <a:noFill/>
          </a:ln>
        </p:spPr>
      </p:pic>
      <p:pic>
        <p:nvPicPr>
          <p:cNvPr id="1207" name="Google Shape;1207;p135"/>
          <p:cNvPicPr preferRelativeResize="0"/>
          <p:nvPr/>
        </p:nvPicPr>
        <p:blipFill rotWithShape="1">
          <a:blip r:embed="rId4">
            <a:alphaModFix/>
          </a:blip>
          <a:srcRect b="0" l="0" r="0" t="0"/>
          <a:stretch/>
        </p:blipFill>
        <p:spPr>
          <a:xfrm>
            <a:off x="0" y="2489200"/>
            <a:ext cx="9144000" cy="1870628"/>
          </a:xfrm>
          <a:prstGeom prst="rect">
            <a:avLst/>
          </a:prstGeom>
          <a:noFill/>
          <a:ln>
            <a:noFill/>
          </a:ln>
        </p:spPr>
      </p:pic>
      <p:sp>
        <p:nvSpPr>
          <p:cNvPr id="1208" name="Google Shape;1208;p135"/>
          <p:cNvSpPr txBox="1"/>
          <p:nvPr/>
        </p:nvSpPr>
        <p:spPr>
          <a:xfrm>
            <a:off x="2235200" y="5029200"/>
            <a:ext cx="8737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Notice that the -1 was replaced only in Participation1 column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14" name="Google Shape;1214;p136"/>
          <p:cNvSpPr txBox="1"/>
          <p:nvPr/>
        </p:nvSpPr>
        <p:spPr>
          <a:xfrm>
            <a:off x="2984004" y="0"/>
            <a:ext cx="6199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Comparing Approaches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15" name="Google Shape;1215;p13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16" name="Google Shape;1216;p13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17" name="Google Shape;1217;p136"/>
          <p:cNvPicPr preferRelativeResize="0"/>
          <p:nvPr/>
        </p:nvPicPr>
        <p:blipFill rotWithShape="1">
          <a:blip r:embed="rId3">
            <a:alphaModFix/>
          </a:blip>
          <a:srcRect b="0" l="0" r="0" t="0"/>
          <a:stretch/>
        </p:blipFill>
        <p:spPr>
          <a:xfrm>
            <a:off x="0" y="4800600"/>
            <a:ext cx="12192001" cy="1066800"/>
          </a:xfrm>
          <a:prstGeom prst="rect">
            <a:avLst/>
          </a:prstGeom>
          <a:noFill/>
          <a:ln>
            <a:noFill/>
          </a:ln>
        </p:spPr>
      </p:pic>
      <p:pic>
        <p:nvPicPr>
          <p:cNvPr id="1218" name="Google Shape;1218;p136"/>
          <p:cNvPicPr preferRelativeResize="0"/>
          <p:nvPr/>
        </p:nvPicPr>
        <p:blipFill rotWithShape="1">
          <a:blip r:embed="rId4">
            <a:alphaModFix/>
          </a:blip>
          <a:srcRect b="0" l="0" r="0" t="0"/>
          <a:stretch/>
        </p:blipFill>
        <p:spPr>
          <a:xfrm>
            <a:off x="0" y="2133600"/>
            <a:ext cx="9144000" cy="1095819"/>
          </a:xfrm>
          <a:prstGeom prst="rect">
            <a:avLst/>
          </a:prstGeom>
          <a:noFill/>
          <a:ln>
            <a:noFill/>
          </a:ln>
        </p:spPr>
      </p:pic>
      <p:sp>
        <p:nvSpPr>
          <p:cNvPr id="1219" name="Google Shape;1219;p136"/>
          <p:cNvSpPr txBox="1"/>
          <p:nvPr/>
        </p:nvSpPr>
        <p:spPr>
          <a:xfrm>
            <a:off x="508000" y="1066800"/>
            <a:ext cx="109728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Approach 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Does a global search and replace in all columns.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136"/>
          <p:cNvSpPr txBox="1"/>
          <p:nvPr/>
        </p:nvSpPr>
        <p:spPr>
          <a:xfrm>
            <a:off x="609600" y="3352800"/>
            <a:ext cx="109728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Approach 2:</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Allows you to specify column by column the values that should be replaced with NaN.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3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26" name="Google Shape;1226;p137"/>
          <p:cNvSpPr txBox="1"/>
          <p:nvPr/>
        </p:nvSpPr>
        <p:spPr>
          <a:xfrm>
            <a:off x="2621239" y="0"/>
            <a:ext cx="69252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Benefiting of Having NaNs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27" name="Google Shape;1227;p13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28" name="Google Shape;1228;p13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137"/>
          <p:cNvSpPr txBox="1"/>
          <p:nvPr/>
        </p:nvSpPr>
        <p:spPr>
          <a:xfrm>
            <a:off x="508000" y="1066800"/>
            <a:ext cx="109728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Have common symbol for where there is missing data</a:t>
            </a:r>
            <a:endParaRPr/>
          </a:p>
          <a:p>
            <a:pPr indent="-133350" lvl="1" marL="7429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Good for you and good for others looking at your code/data</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These entries will be ignored if you try to compute means of columns with NaNs. </a:t>
            </a:r>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can easily get rid of column/rows with missing data</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can easily replace the missing values with the mean of the column, for example.</a:t>
            </a:r>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35" name="Google Shape;1235;p138"/>
          <p:cNvSpPr txBox="1"/>
          <p:nvPr/>
        </p:nvSpPr>
        <p:spPr>
          <a:xfrm>
            <a:off x="3986701" y="0"/>
            <a:ext cx="4194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Isnull() Method</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36" name="Google Shape;1236;p13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37" name="Google Shape;1237;p13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138"/>
          <p:cNvSpPr txBox="1"/>
          <p:nvPr/>
        </p:nvSpPr>
        <p:spPr>
          <a:xfrm>
            <a:off x="508000" y="838200"/>
            <a:ext cx="10972800" cy="184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isnull() method lets you check where the NaNs are: </a:t>
            </a:r>
            <a:endParaRPr/>
          </a:p>
          <a:p>
            <a:pPr indent="-133350" lvl="1" marL="7429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239" name="Google Shape;1239;p138"/>
          <p:cNvPicPr preferRelativeResize="0"/>
          <p:nvPr/>
        </p:nvPicPr>
        <p:blipFill rotWithShape="1">
          <a:blip r:embed="rId3">
            <a:alphaModFix/>
          </a:blip>
          <a:srcRect b="0" l="0" r="0" t="0"/>
          <a:stretch/>
        </p:blipFill>
        <p:spPr>
          <a:xfrm>
            <a:off x="0" y="1752600"/>
            <a:ext cx="9144001" cy="2338432"/>
          </a:xfrm>
          <a:prstGeom prst="rect">
            <a:avLst/>
          </a:prstGeom>
          <a:noFill/>
          <a:ln>
            <a:noFill/>
          </a:ln>
        </p:spPr>
      </p:pic>
      <p:pic>
        <p:nvPicPr>
          <p:cNvPr id="1240" name="Google Shape;1240;p138"/>
          <p:cNvPicPr preferRelativeResize="0"/>
          <p:nvPr/>
        </p:nvPicPr>
        <p:blipFill rotWithShape="1">
          <a:blip r:embed="rId4">
            <a:alphaModFix/>
          </a:blip>
          <a:srcRect b="0" l="0" r="0" t="0"/>
          <a:stretch/>
        </p:blipFill>
        <p:spPr>
          <a:xfrm>
            <a:off x="-16933" y="4191000"/>
            <a:ext cx="9144001" cy="23364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